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594359" y="512064"/>
            <a:ext cx="566928" cy="566928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94359" y="512064"/>
            <a:ext cx="566928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  <a:latin typeface="Calibri"/>
              </a:rPr>
              <a:t>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600200"/>
            <a:ext cx="73152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400" b="1" i="0">
                <a:solidFill>
                  <a:srgbClr val="FFFFFF"/>
                </a:solidFill>
                <a:latin typeface="Calibri"/>
              </a:rPr>
              <a:t>Memory AI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67004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0" i="1">
                <a:solidFill>
                  <a:srgbClr val="93C5FD"/>
                </a:solidFill>
                <a:latin typeface="Calibri"/>
              </a:rPr>
              <a:t>Ваш внешний мозг.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364992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BD5E1"/>
                </a:solidFill>
                <a:latin typeface="Calibri"/>
              </a:rPr>
              <a:t>Фиксируйте всё. Находите мгновенно. Всегда на шаг впереди.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327648"/>
            <a:ext cx="12188952" cy="530352"/>
          </a:xfrm>
          <a:prstGeom prst="rect">
            <a:avLst/>
          </a:prstGeom>
          <a:solidFill>
            <a:srgbClr val="1225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6373368"/>
            <a:ext cx="6400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3C5FD"/>
                </a:solidFill>
                <a:latin typeface="Calibri"/>
              </a:rPr>
              <a:t>memo.nikitchenko.team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8552" y="6373368"/>
            <a:ext cx="30175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64748B"/>
                </a:solidFill>
                <a:latin typeface="Calibri"/>
              </a:rPr>
              <a:t>Демо продукта  | 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01752"/>
            <a:ext cx="9144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1E3A5F"/>
                </a:solidFill>
                <a:latin typeface="Calibri"/>
              </a:rPr>
              <a:t>Понятные тарифы.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914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4748B"/>
                </a:solidFill>
                <a:latin typeface="Calibri"/>
              </a:rPr>
              <a:t>Начните бесплатно. Подключите AI, когда нужно.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1572768"/>
            <a:ext cx="3566160" cy="4956048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792224"/>
            <a:ext cx="3200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E3A5F"/>
                </a:solidFill>
                <a:latin typeface="Calibri"/>
              </a:rPr>
              <a:t>БЕСПЛАТНЫЙ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148840"/>
            <a:ext cx="32004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F172A"/>
                </a:solidFill>
                <a:latin typeface="Calibri"/>
              </a:rP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07208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навсегда</a:t>
            </a:r>
          </a:p>
        </p:txBody>
      </p:sp>
      <p:sp>
        <p:nvSpPr>
          <p:cNvPr id="8" name="Oval 7"/>
          <p:cNvSpPr/>
          <p:nvPr/>
        </p:nvSpPr>
        <p:spPr>
          <a:xfrm>
            <a:off x="708660" y="3332988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120" y="3264408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Голосовые записи - 1 ч/день</a:t>
            </a:r>
          </a:p>
        </p:txBody>
      </p:sp>
      <p:sp>
        <p:nvSpPr>
          <p:cNvPr id="10" name="Oval 9"/>
          <p:cNvSpPr/>
          <p:nvPr/>
        </p:nvSpPr>
        <p:spPr>
          <a:xfrm>
            <a:off x="708660" y="3762755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3694176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Умный семантический поиск</a:t>
            </a:r>
          </a:p>
        </p:txBody>
      </p:sp>
      <p:sp>
        <p:nvSpPr>
          <p:cNvPr id="12" name="Oval 11"/>
          <p:cNvSpPr/>
          <p:nvPr/>
        </p:nvSpPr>
        <p:spPr>
          <a:xfrm>
            <a:off x="708660" y="4192523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60120" y="4123944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Заметки + граф + бэклинки</a:t>
            </a:r>
          </a:p>
        </p:txBody>
      </p:sp>
      <p:sp>
        <p:nvSpPr>
          <p:cNvPr id="14" name="Oval 13"/>
          <p:cNvSpPr/>
          <p:nvPr/>
        </p:nvSpPr>
        <p:spPr>
          <a:xfrm>
            <a:off x="708660" y="4622292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60120" y="4553712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База знаний</a:t>
            </a:r>
          </a:p>
        </p:txBody>
      </p:sp>
      <p:sp>
        <p:nvSpPr>
          <p:cNvPr id="16" name="Oval 15"/>
          <p:cNvSpPr/>
          <p:nvPr/>
        </p:nvSpPr>
        <p:spPr>
          <a:xfrm>
            <a:off x="708660" y="5052059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60120" y="4983480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Извлечение задач</a:t>
            </a:r>
          </a:p>
        </p:txBody>
      </p:sp>
      <p:sp>
        <p:nvSpPr>
          <p:cNvPr id="18" name="Oval 17"/>
          <p:cNvSpPr/>
          <p:nvPr/>
        </p:nvSpPr>
        <p:spPr>
          <a:xfrm>
            <a:off x="708660" y="5481827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5413248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Календарь и планировщик</a:t>
            </a:r>
          </a:p>
        </p:txBody>
      </p:sp>
      <p:sp>
        <p:nvSpPr>
          <p:cNvPr id="20" name="Oval 19"/>
          <p:cNvSpPr/>
          <p:nvPr/>
        </p:nvSpPr>
        <p:spPr>
          <a:xfrm>
            <a:off x="708660" y="5911596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60120" y="5843016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Canvas, теги, шаблоны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97680" y="1572768"/>
            <a:ext cx="3566160" cy="4956048"/>
          </a:xfrm>
          <a:prstGeom prst="rect">
            <a:avLst/>
          </a:prstGeom>
          <a:solidFill>
            <a:srgbClr val="2563EB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297680" y="1572768"/>
            <a:ext cx="3566160" cy="347472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297680" y="1618488"/>
            <a:ext cx="3566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Популярный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26280" y="2139696"/>
            <a:ext cx="3200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PRO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26280" y="2496312"/>
            <a:ext cx="32004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EUR 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26280" y="315468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3C5FD"/>
                </a:solidFill>
                <a:latin typeface="Calibri"/>
              </a:rPr>
              <a:t>в месяц</a:t>
            </a:r>
          </a:p>
        </p:txBody>
      </p:sp>
      <p:sp>
        <p:nvSpPr>
          <p:cNvPr id="28" name="Oval 27"/>
          <p:cNvSpPr/>
          <p:nvPr/>
        </p:nvSpPr>
        <p:spPr>
          <a:xfrm>
            <a:off x="4503420" y="3680459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754880" y="3611880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Всё из бесплатного</a:t>
            </a:r>
          </a:p>
        </p:txBody>
      </p:sp>
      <p:sp>
        <p:nvSpPr>
          <p:cNvPr id="30" name="Oval 29"/>
          <p:cNvSpPr/>
          <p:nvPr/>
        </p:nvSpPr>
        <p:spPr>
          <a:xfrm>
            <a:off x="4503420" y="4110227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754880" y="4041648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12 ч AI-расшифровки/день</a:t>
            </a:r>
          </a:p>
        </p:txBody>
      </p:sp>
      <p:sp>
        <p:nvSpPr>
          <p:cNvPr id="32" name="Oval 31"/>
          <p:cNvSpPr/>
          <p:nvPr/>
        </p:nvSpPr>
        <p:spPr>
          <a:xfrm>
            <a:off x="4503420" y="4539996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754880" y="4471416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Саммари сессии</a:t>
            </a:r>
          </a:p>
        </p:txBody>
      </p:sp>
      <p:sp>
        <p:nvSpPr>
          <p:cNvPr id="34" name="Oval 33"/>
          <p:cNvSpPr/>
          <p:nvPr/>
        </p:nvSpPr>
        <p:spPr>
          <a:xfrm>
            <a:off x="4503420" y="4969764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754880" y="4901184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Брифинг до сессии</a:t>
            </a:r>
          </a:p>
        </p:txBody>
      </p:sp>
      <p:sp>
        <p:nvSpPr>
          <p:cNvPr id="36" name="Oval 35"/>
          <p:cNvSpPr/>
          <p:nvPr/>
        </p:nvSpPr>
        <p:spPr>
          <a:xfrm>
            <a:off x="4503420" y="5399531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754880" y="5330952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Дайджест после</a:t>
            </a:r>
          </a:p>
        </p:txBody>
      </p:sp>
      <p:sp>
        <p:nvSpPr>
          <p:cNvPr id="38" name="Oval 37"/>
          <p:cNvSpPr/>
          <p:nvPr/>
        </p:nvSpPr>
        <p:spPr>
          <a:xfrm>
            <a:off x="4503420" y="5829299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754880" y="5760720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AI-подсказки для БЗ</a:t>
            </a:r>
          </a:p>
        </p:txBody>
      </p:sp>
      <p:sp>
        <p:nvSpPr>
          <p:cNvPr id="40" name="Oval 39"/>
          <p:cNvSpPr/>
          <p:nvPr/>
        </p:nvSpPr>
        <p:spPr>
          <a:xfrm>
            <a:off x="4503420" y="6259067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754880" y="6190488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Расширенный поиск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092440" y="1572768"/>
            <a:ext cx="3566160" cy="4956048"/>
          </a:xfrm>
          <a:prstGeom prst="rect">
            <a:avLst/>
          </a:prstGeom>
          <a:solidFill>
            <a:srgbClr val="E2E8F0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321040" y="1792224"/>
            <a:ext cx="3200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64748B"/>
                </a:solidFill>
                <a:latin typeface="Calibri"/>
              </a:rPr>
              <a:t>TEAM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321040" y="2148840"/>
            <a:ext cx="32004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64748B"/>
                </a:solidFill>
                <a:latin typeface="Calibri"/>
              </a:rPr>
              <a:t>TBD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321040" y="2807208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скоро</a:t>
            </a:r>
          </a:p>
        </p:txBody>
      </p:sp>
      <p:sp>
        <p:nvSpPr>
          <p:cNvPr id="46" name="Oval 45"/>
          <p:cNvSpPr/>
          <p:nvPr/>
        </p:nvSpPr>
        <p:spPr>
          <a:xfrm>
            <a:off x="8298180" y="3332988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549640" y="3264408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Командное пространство</a:t>
            </a:r>
          </a:p>
        </p:txBody>
      </p:sp>
      <p:sp>
        <p:nvSpPr>
          <p:cNvPr id="48" name="Oval 47"/>
          <p:cNvSpPr/>
          <p:nvPr/>
        </p:nvSpPr>
        <p:spPr>
          <a:xfrm>
            <a:off x="8298180" y="3762755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8549640" y="3694176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Общая внешняя память</a:t>
            </a:r>
          </a:p>
        </p:txBody>
      </p:sp>
      <p:sp>
        <p:nvSpPr>
          <p:cNvPr id="50" name="Oval 49"/>
          <p:cNvSpPr/>
          <p:nvPr/>
        </p:nvSpPr>
        <p:spPr>
          <a:xfrm>
            <a:off x="8298180" y="4192523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8549640" y="4123944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Командная БЗ + граф</a:t>
            </a:r>
          </a:p>
        </p:txBody>
      </p:sp>
      <p:sp>
        <p:nvSpPr>
          <p:cNvPr id="52" name="Oval 51"/>
          <p:cNvSpPr/>
          <p:nvPr/>
        </p:nvSpPr>
        <p:spPr>
          <a:xfrm>
            <a:off x="8298180" y="4622292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8549640" y="4553712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Доступ по ролям</a:t>
            </a:r>
          </a:p>
        </p:txBody>
      </p:sp>
      <p:sp>
        <p:nvSpPr>
          <p:cNvPr id="54" name="Oval 53"/>
          <p:cNvSpPr/>
          <p:nvPr/>
        </p:nvSpPr>
        <p:spPr>
          <a:xfrm>
            <a:off x="8298180" y="5052059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549640" y="4983480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Суммаризация командных сессий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5532120"/>
            <a:ext cx="12188952" cy="1325880"/>
          </a:xfrm>
          <a:prstGeom prst="rect">
            <a:avLst/>
          </a:prstGeom>
          <a:solidFill>
            <a:srgbClr val="1225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612647" y="301752"/>
            <a:ext cx="530352" cy="530352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12647" y="301752"/>
            <a:ext cx="530352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53312" y="502920"/>
            <a:ext cx="32004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  <a:latin typeface="Calibri"/>
              </a:rPr>
              <a:t>Memory AI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508760"/>
            <a:ext cx="1051560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Начните строить внешнюю
память сегодня.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2461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93C5FD"/>
                </a:solidFill>
                <a:latin typeface="Calibri"/>
              </a:rPr>
              <a:t>Бесплатно. Без настройки. Работает с первого дня.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4023360"/>
            <a:ext cx="5029200" cy="658368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4023360"/>
            <a:ext cx="50292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Попробовать Memory AI - бесплатно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5623560"/>
            <a:ext cx="8229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3C5FD"/>
                </a:solidFill>
                <a:latin typeface="Calibri"/>
              </a:rPr>
              <a:t>memo.nikitchenko.team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988552" y="5623560"/>
            <a:ext cx="3017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64748B"/>
                </a:solidFill>
                <a:latin typeface="Calibri"/>
              </a:rPr>
              <a:t>Memory AI  | 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65760"/>
            <a:ext cx="54864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93C5FD"/>
                </a:solidFill>
                <a:latin typeface="Calibri"/>
              </a:rPr>
              <a:t>Проблема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68680"/>
            <a:ext cx="100584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Знания остаются в голове,
а не в системе.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2743200"/>
            <a:ext cx="3383280" cy="2651760"/>
          </a:xfrm>
          <a:prstGeom prst="rect">
            <a:avLst/>
          </a:prstGeom>
          <a:solidFill>
            <a:srgbClr val="1A23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2907792"/>
            <a:ext cx="29260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2563EB"/>
                </a:solidFill>
                <a:latin typeface="Calibri"/>
              </a:rPr>
              <a:t>70%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3950208"/>
            <a:ext cx="283464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BD5E1"/>
                </a:solidFill>
                <a:latin typeface="Calibri"/>
              </a:rPr>
              <a:t>обсуждённого забывается
за 24 часа</a:t>
            </a:r>
          </a:p>
        </p:txBody>
      </p:sp>
      <p:sp>
        <p:nvSpPr>
          <p:cNvPr id="7" name="Rectangle 6"/>
          <p:cNvSpPr/>
          <p:nvPr/>
        </p:nvSpPr>
        <p:spPr>
          <a:xfrm>
            <a:off x="4434840" y="2743200"/>
            <a:ext cx="3383280" cy="2651760"/>
          </a:xfrm>
          <a:prstGeom prst="rect">
            <a:avLst/>
          </a:prstGeom>
          <a:solidFill>
            <a:srgbClr val="1A23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63440" y="2907792"/>
            <a:ext cx="29260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2563EB"/>
                </a:solidFill>
                <a:latin typeface="Calibri"/>
              </a:rPr>
              <a:t>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3440" y="3950208"/>
            <a:ext cx="283464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BD5E1"/>
                </a:solidFill>
                <a:latin typeface="Calibri"/>
              </a:rPr>
              <a:t>контекста при возврате
к проекту через неделю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29600" y="2743200"/>
            <a:ext cx="3383280" cy="2651760"/>
          </a:xfrm>
          <a:prstGeom prst="rect">
            <a:avLst/>
          </a:prstGeom>
          <a:solidFill>
            <a:srgbClr val="1A23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458200" y="2907792"/>
            <a:ext cx="29260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2563EB"/>
                </a:solidFill>
                <a:latin typeface="Calibri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458200" y="3950208"/>
            <a:ext cx="283464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BD5E1"/>
                </a:solidFill>
                <a:latin typeface="Calibri"/>
              </a:rPr>
              <a:t>какое решение принято
и почему - не восстановить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47472"/>
            <a:ext cx="91440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E3A5F"/>
                </a:solidFill>
                <a:latin typeface="Calibri"/>
              </a:rPr>
              <a:t>Что такое Memory 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960120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64748B"/>
                </a:solidFill>
                <a:latin typeface="Calibri"/>
              </a:rPr>
              <a:t>Персональный слой памяти, который записывает, расшифровывает, связывает и подсказывает знания ровно тогда, когда нужно.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920240"/>
            <a:ext cx="34747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1920240"/>
            <a:ext cx="3474720" cy="64008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950976" y="2276856"/>
            <a:ext cx="530352" cy="530352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50976" y="2276856"/>
            <a:ext cx="530352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74720" y="2212848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3246120"/>
            <a:ext cx="29260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E3A5F"/>
                </a:solidFill>
                <a:latin typeface="Calibri"/>
              </a:rPr>
              <a:t>Запись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3840480"/>
            <a:ext cx="29260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Calibri"/>
              </a:rPr>
              <a:t>Говорите свободно. Memory AI фиксирует каждое слово: голос, заметки, встречи.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34840" y="1920240"/>
            <a:ext cx="34747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34840" y="1920240"/>
            <a:ext cx="3474720" cy="64008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745736" y="2276856"/>
            <a:ext cx="530352" cy="530352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745736" y="2276856"/>
            <a:ext cx="530352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69480" y="2212848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3246120"/>
            <a:ext cx="29260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E3A5F"/>
                </a:solidFill>
                <a:latin typeface="Calibri"/>
              </a:rPr>
              <a:t>Расшифровка и связь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3840480"/>
            <a:ext cx="29260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Calibri"/>
              </a:rPr>
              <a:t>AI переводит речь в текст, извлекает задачи, связывает со знаниями.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229600" y="1920240"/>
            <a:ext cx="34747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29600" y="1920240"/>
            <a:ext cx="3474720" cy="64008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8540496" y="2276856"/>
            <a:ext cx="530352" cy="530352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540496" y="2276856"/>
            <a:ext cx="530352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064240" y="2212848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03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58200" y="3246120"/>
            <a:ext cx="29260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E3A5F"/>
                </a:solidFill>
                <a:latin typeface="Calibri"/>
              </a:rPr>
              <a:t>Поверхность и действие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58200" y="3840480"/>
            <a:ext cx="29260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Calibri"/>
              </a:rPr>
              <a:t>Брифинги до встреч. Моментальный поиск. Всегда готовы.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47472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1E3A5F"/>
                </a:solidFill>
                <a:latin typeface="Calibri"/>
              </a:rPr>
              <a:t>Всё необходимое, чтобы помнить всё.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" y="1261872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676656" y="1435607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76656" y="1435607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4088" y="2221991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Голосовые записи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4088" y="2633472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До 1 ч/день бесплатно. Безлимит в Pro. Запись без рук.</a:t>
            </a:r>
          </a:p>
        </p:txBody>
      </p:sp>
      <p:sp>
        <p:nvSpPr>
          <p:cNvPr id="8" name="Rectangle 7"/>
          <p:cNvSpPr/>
          <p:nvPr/>
        </p:nvSpPr>
        <p:spPr>
          <a:xfrm>
            <a:off x="4251959" y="1261872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4425696" y="1435607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25696" y="1435607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53127" y="2221991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Умный поиск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53127" y="2633472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Семантический поиск по заметкам, сессиям и базе знаний.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01000" y="1261872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8174736" y="1435607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174736" y="1435607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02168" y="2221991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Заметки и граф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02168" y="2633472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Связанные заметки с визуальным графом и картой знаний.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" y="3675887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76656" y="3849624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76656" y="3849624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4088" y="4636007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База знаний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4088" y="5047488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Статьи, категории, AI-подсказки из записей.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251959" y="3675887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4425696" y="3849624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425696" y="3849624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53127" y="4636007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Извлечение задач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453127" y="5047488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Автоматические задачи из каждой записи.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001000" y="3675887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8174736" y="3849624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174736" y="3849624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C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02168" y="4636007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Календарь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202168" y="5047488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Все заметки и задачи привязаны к времени.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47472"/>
            <a:ext cx="91440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93C5FD"/>
                </a:solidFill>
                <a:latin typeface="Calibri"/>
              </a:rPr>
              <a:t>Pro AI-конвейер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04672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AI работает до, во время и после каждой сессии.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1719072"/>
            <a:ext cx="2651760" cy="4389120"/>
          </a:xfrm>
          <a:prstGeom prst="rect">
            <a:avLst/>
          </a:prstGeom>
          <a:solidFill>
            <a:srgbClr val="1E40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874519"/>
            <a:ext cx="237744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93C5FD"/>
                </a:solidFill>
                <a:latin typeface="Calibri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514600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Брифинг до сессии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3364992"/>
            <a:ext cx="2377440" cy="2606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3C5FD"/>
                </a:solidFill>
                <a:latin typeface="Calibri"/>
              </a:rPr>
              <a:t>Релевантные заметки, открытые задачи и прошлые решения всплывают автоматически.</a:t>
            </a:r>
          </a:p>
        </p:txBody>
      </p:sp>
      <p:sp>
        <p:nvSpPr>
          <p:cNvPr id="8" name="Rectangle 7"/>
          <p:cNvSpPr/>
          <p:nvPr/>
        </p:nvSpPr>
        <p:spPr>
          <a:xfrm>
            <a:off x="3429000" y="1719072"/>
            <a:ext cx="2651760" cy="4389120"/>
          </a:xfrm>
          <a:prstGeom prst="rect">
            <a:avLst/>
          </a:prstGeom>
          <a:solidFill>
            <a:srgbClr val="1E40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11880" y="1874519"/>
            <a:ext cx="237744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93C5FD"/>
                </a:solidFill>
                <a:latin typeface="Calibri"/>
              </a:rP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1880" y="2514600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Запись сессии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11880" y="3364992"/>
            <a:ext cx="2377440" cy="2606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3C5FD"/>
                </a:solidFill>
                <a:latin typeface="Calibri"/>
              </a:rPr>
              <a:t>Каждое слово. Без рук.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355079" y="1719072"/>
            <a:ext cx="2651760" cy="43891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37959" y="1874519"/>
            <a:ext cx="237744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93C5FD"/>
                </a:solidFill>
                <a:latin typeface="Calibri"/>
              </a:rP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37959" y="2514600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AI-расшифровка + саммари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37959" y="3364992"/>
            <a:ext cx="2377440" cy="2606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3C5FD"/>
                </a:solidFill>
                <a:latin typeface="Calibri"/>
              </a:rPr>
              <a:t>Полный транскрипт, ключевые моменты, решения.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281160" y="1719072"/>
            <a:ext cx="2651760" cy="4389120"/>
          </a:xfrm>
          <a:prstGeom prst="rect">
            <a:avLst/>
          </a:prstGeom>
          <a:solidFill>
            <a:srgbClr val="1E40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464040" y="1874519"/>
            <a:ext cx="237744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93C5FD"/>
                </a:solidFill>
                <a:latin typeface="Calibri"/>
              </a:rPr>
              <a:t>04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464040" y="2514600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Дайджест после сессии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040" y="3364992"/>
            <a:ext cx="2377440" cy="2606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3C5FD"/>
                </a:solidFill>
                <a:latin typeface="Calibri"/>
              </a:rPr>
              <a:t>Что зафиксировано, связано и добавлено в БЗ.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6400800"/>
            <a:ext cx="11155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64748B"/>
                </a:solidFill>
                <a:latin typeface="Calibri"/>
              </a:rPr>
              <a:t>Доступно в тарифе Pro - 10 EUR/месяц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029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4114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КЕЙ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87552"/>
            <a:ext cx="411480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До
встречи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395728"/>
            <a:ext cx="393192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D5E1"/>
                </a:solidFill>
                <a:latin typeface="Calibri"/>
              </a:rPr>
              <a:t>Memory AI достаёт нужное
раньше, чем вы откроете ноутбук.</a:t>
            </a:r>
          </a:p>
        </p:txBody>
      </p:sp>
      <p:sp>
        <p:nvSpPr>
          <p:cNvPr id="6" name="Oval 5"/>
          <p:cNvSpPr/>
          <p:nvPr/>
        </p:nvSpPr>
        <p:spPr>
          <a:xfrm>
            <a:off x="576072" y="3447288"/>
            <a:ext cx="164592" cy="164592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3401568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Заметки из прошлого квартала</a:t>
            </a:r>
          </a:p>
        </p:txBody>
      </p:sp>
      <p:sp>
        <p:nvSpPr>
          <p:cNvPr id="8" name="Oval 7"/>
          <p:cNvSpPr/>
          <p:nvPr/>
        </p:nvSpPr>
        <p:spPr>
          <a:xfrm>
            <a:off x="576072" y="3995928"/>
            <a:ext cx="164592" cy="164592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3950208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Открытые задачи по проекту</a:t>
            </a:r>
          </a:p>
        </p:txBody>
      </p:sp>
      <p:sp>
        <p:nvSpPr>
          <p:cNvPr id="10" name="Oval 9"/>
          <p:cNvSpPr/>
          <p:nvPr/>
        </p:nvSpPr>
        <p:spPr>
          <a:xfrm>
            <a:off x="576072" y="4544568"/>
            <a:ext cx="164592" cy="164592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4498848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Решения с предыдущих встреч</a:t>
            </a:r>
          </a:p>
        </p:txBody>
      </p:sp>
      <p:sp>
        <p:nvSpPr>
          <p:cNvPr id="12" name="Oval 11"/>
          <p:cNvSpPr/>
          <p:nvPr/>
        </p:nvSpPr>
        <p:spPr>
          <a:xfrm>
            <a:off x="576072" y="5093207"/>
            <a:ext cx="164592" cy="164592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5047488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Ключевые контакты и контекст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76672" y="640080"/>
            <a:ext cx="6400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E3A5F"/>
                </a:solidFill>
                <a:latin typeface="Calibri"/>
              </a:rPr>
              <a:t>Память всплывает автоматически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76672" y="1170432"/>
            <a:ext cx="6400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Calibri"/>
              </a:rPr>
              <a:t>Перед звонком с Артёмом в 10:00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330952" y="1737360"/>
            <a:ext cx="6236208" cy="80467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330952" y="1737360"/>
            <a:ext cx="64008" cy="804672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513832" y="1801368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563EB"/>
                </a:solidFill>
                <a:latin typeface="Calibri"/>
              </a:rPr>
              <a:t>Заметка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13832" y="2084831"/>
            <a:ext cx="5669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Решения по роадмапу Q1 - 12 марта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330952" y="2761488"/>
            <a:ext cx="6236208" cy="80467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330952" y="2761488"/>
            <a:ext cx="64008" cy="8046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513832" y="2825496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10B981"/>
                </a:solidFill>
                <a:latin typeface="Calibri"/>
              </a:rPr>
              <a:t>Задача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13832" y="3108960"/>
            <a:ext cx="5669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3 открытых задачи с прошлого звонка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330952" y="3785616"/>
            <a:ext cx="6236208" cy="80467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5330952" y="3785616"/>
            <a:ext cx="64008" cy="8046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513832" y="3849624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59E0B"/>
                </a:solidFill>
                <a:latin typeface="Calibri"/>
              </a:rPr>
              <a:t>БЗ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513832" y="4133088"/>
            <a:ext cx="5669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Статья о стратегии продукта - обновлено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330952" y="4809744"/>
            <a:ext cx="6236208" cy="80467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5330952" y="4809744"/>
            <a:ext cx="64008" cy="804672"/>
          </a:xfrm>
          <a:prstGeom prst="rect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513832" y="4873752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3C5FD"/>
                </a:solidFill>
                <a:latin typeface="Calibri"/>
              </a:rPr>
              <a:t>Заметка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513832" y="5157216"/>
            <a:ext cx="5669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Артём: приоритеты на H1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029200" cy="6858000"/>
          </a:xfrm>
          <a:prstGeom prst="rect">
            <a:avLst/>
          </a:prstGeom>
          <a:solidFill>
            <a:srgbClr val="06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4114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КЕЙ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87552"/>
            <a:ext cx="411480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После
встречи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395728"/>
            <a:ext cx="3931920" cy="1207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D5E1"/>
                </a:solidFill>
                <a:latin typeface="Calibri"/>
              </a:rPr>
              <a:t>Каждое слово записано.
Каждое решение зафиксировано.
Ничего не потеряно.</a:t>
            </a:r>
          </a:p>
        </p:txBody>
      </p:sp>
      <p:sp>
        <p:nvSpPr>
          <p:cNvPr id="6" name="Oval 5"/>
          <p:cNvSpPr/>
          <p:nvPr/>
        </p:nvSpPr>
        <p:spPr>
          <a:xfrm>
            <a:off x="585216" y="3858768"/>
            <a:ext cx="146304" cy="146304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96112" y="3822191"/>
            <a:ext cx="3657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Транскрипт готов за секунды</a:t>
            </a:r>
          </a:p>
        </p:txBody>
      </p:sp>
      <p:sp>
        <p:nvSpPr>
          <p:cNvPr id="8" name="Oval 7"/>
          <p:cNvSpPr/>
          <p:nvPr/>
        </p:nvSpPr>
        <p:spPr>
          <a:xfrm>
            <a:off x="585216" y="4379976"/>
            <a:ext cx="146304" cy="146304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96112" y="4343400"/>
            <a:ext cx="3657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5 задач извлечено автоматически</a:t>
            </a:r>
          </a:p>
        </p:txBody>
      </p:sp>
      <p:sp>
        <p:nvSpPr>
          <p:cNvPr id="10" name="Oval 9"/>
          <p:cNvSpPr/>
          <p:nvPr/>
        </p:nvSpPr>
        <p:spPr>
          <a:xfrm>
            <a:off x="585216" y="4901183"/>
            <a:ext cx="146304" cy="146304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96112" y="4864607"/>
            <a:ext cx="3657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2 подсказки для статей в БЗ</a:t>
            </a:r>
          </a:p>
        </p:txBody>
      </p:sp>
      <p:sp>
        <p:nvSpPr>
          <p:cNvPr id="12" name="Oval 11"/>
          <p:cNvSpPr/>
          <p:nvPr/>
        </p:nvSpPr>
        <p:spPr>
          <a:xfrm>
            <a:off x="585216" y="5422392"/>
            <a:ext cx="146304" cy="146304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96112" y="5385816"/>
            <a:ext cx="3657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Саммари сессии в заметках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76672" y="530352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1E3A5F"/>
                </a:solidFill>
                <a:latin typeface="Calibri"/>
              </a:rPr>
              <a:t>Дайджест после сессии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76672" y="1024128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Calibri"/>
              </a:rPr>
              <a:t>Встреча: Ревью продукта - 9 июня 2026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330952" y="1536192"/>
            <a:ext cx="6236208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330952" y="1536192"/>
            <a:ext cx="64008" cy="15087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513832" y="1627632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563EB"/>
                </a:solidFill>
                <a:latin typeface="Calibri"/>
              </a:rPr>
              <a:t>САММАРИ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13832" y="1975104"/>
            <a:ext cx="576072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Обсудили: модель тарифов, онбординг, цели Q3.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330952" y="3255263"/>
            <a:ext cx="6236208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330952" y="3255263"/>
            <a:ext cx="64008" cy="15087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513832" y="3346703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563EB"/>
                </a:solidFill>
                <a:latin typeface="Calibri"/>
              </a:rPr>
              <a:t>ЗАДАЧИ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13832" y="3694175"/>
            <a:ext cx="576072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Оформить тарифы, обновить FAQ, подготовить дек до 15 июня.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330952" y="4974336"/>
            <a:ext cx="6236208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5330952" y="4974336"/>
            <a:ext cx="64008" cy="15087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513832" y="5065775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563EB"/>
                </a:solidFill>
                <a:latin typeface="Calibri"/>
              </a:rPr>
              <a:t>ПОДСКАЗКИ БЗ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513832" y="5413248"/>
            <a:ext cx="576072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Рассмотреть статью 'Обоснование тарифов' в базе знаний.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47472"/>
            <a:ext cx="91440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E3A5F"/>
                </a:solidFill>
                <a:latin typeface="Calibri"/>
              </a:rPr>
              <a:t>Умный поиск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96012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4748B"/>
                </a:solidFill>
                <a:latin typeface="Calibri"/>
              </a:rPr>
              <a:t>Спрашивайте на естественном языке. Результаты из заметок, сессий и БЗ сразу.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719072"/>
            <a:ext cx="10808208" cy="640080"/>
          </a:xfrm>
          <a:prstGeom prst="rect">
            <a:avLst/>
          </a:prstGeom>
          <a:solidFill>
            <a:srgbClr val="F8FAFC"/>
          </a:solidFill>
          <a:ln w="1905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60120" y="1764792"/>
            <a:ext cx="9601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0F172A"/>
                </a:solidFill>
                <a:latin typeface="Calibri"/>
              </a:rPr>
              <a:t>Что мы решили по тарифам в марте?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578608"/>
            <a:ext cx="10808208" cy="85039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2578608"/>
            <a:ext cx="64008" cy="850392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2642615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563EB"/>
                </a:solidFill>
                <a:latin typeface="Calibri"/>
              </a:rPr>
              <a:t>СЕССИЯ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2926079"/>
            <a:ext cx="6400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Звонок 14 марта - обсуждение тарифов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06640" y="2926079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Решено: Pro EUR 10, бесплатный - 1 ч/день.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" y="3566160"/>
            <a:ext cx="10808208" cy="85039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" y="3566160"/>
            <a:ext cx="64008" cy="85039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3630168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10B981"/>
                </a:solidFill>
                <a:latin typeface="Calibri"/>
              </a:rPr>
              <a:t>ЗАМЕТКА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3913632"/>
            <a:ext cx="6400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Заметки по тарифам - 12 марта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06640" y="3913632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Анализ конкурентов. Ценностная модель.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" y="4553712"/>
            <a:ext cx="10808208" cy="85039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0080" y="4553712"/>
            <a:ext cx="64008" cy="85039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" y="4617720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59E0B"/>
                </a:solidFill>
                <a:latin typeface="Calibri"/>
              </a:rPr>
              <a:t>БЗ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4901184"/>
            <a:ext cx="6400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Обоснование тарифов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06640" y="4901184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Почему помесячная оплата, а не по использованию.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" y="5541264"/>
            <a:ext cx="10808208" cy="85039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80" y="5541264"/>
            <a:ext cx="64008" cy="850392"/>
          </a:xfrm>
          <a:prstGeom prst="rect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2960" y="5605272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3C5FD"/>
                </a:solidFill>
                <a:latin typeface="Calibri"/>
              </a:rPr>
              <a:t>ЗАДАЧА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888736"/>
            <a:ext cx="6400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Обновить страницу тарифов - выполнено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06640" y="5888736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Поставлено 9 июня. Страница задеплоена.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47472"/>
            <a:ext cx="64008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Граф знаний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960120"/>
            <a:ext cx="9601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3C5FD"/>
                </a:solidFill>
                <a:latin typeface="Calibri"/>
              </a:rPr>
              <a:t>Каждая заметка связана. Видите отношения между идеями, людьми и проектами.</a:t>
            </a:r>
          </a:p>
        </p:txBody>
      </p:sp>
      <p:sp>
        <p:nvSpPr>
          <p:cNvPr id="4" name="Rectangle 3"/>
          <p:cNvSpPr/>
          <p:nvPr/>
        </p:nvSpPr>
        <p:spPr>
          <a:xfrm rot="5400000">
            <a:off x="5116068" y="2649474"/>
            <a:ext cx="1965960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 rot="16200000">
            <a:off x="5138928" y="4592574"/>
            <a:ext cx="1920239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 rot="10800000">
            <a:off x="3200400" y="3632454"/>
            <a:ext cx="2898648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099048" y="3632454"/>
            <a:ext cx="2907791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 rot="8823955">
            <a:off x="3624251" y="2900934"/>
            <a:ext cx="2691024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 rot="1969713">
            <a:off x="5883551" y="2900934"/>
            <a:ext cx="2698704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 rot="21035724">
            <a:off x="6068962" y="3998214"/>
            <a:ext cx="4476723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 rot="3982237">
            <a:off x="2721974" y="2900934"/>
            <a:ext cx="1596930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 rot="6817763">
            <a:off x="7888334" y="2900934"/>
            <a:ext cx="1596930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5769864" y="3328416"/>
            <a:ext cx="658368" cy="658368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769864" y="3328416"/>
            <a:ext cx="658368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M</a:t>
            </a:r>
          </a:p>
        </p:txBody>
      </p:sp>
      <p:sp>
        <p:nvSpPr>
          <p:cNvPr id="15" name="Oval 14"/>
          <p:cNvSpPr/>
          <p:nvPr/>
        </p:nvSpPr>
        <p:spPr>
          <a:xfrm>
            <a:off x="5751576" y="1344168"/>
            <a:ext cx="694944" cy="694944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5751576" y="5230368"/>
            <a:ext cx="694944" cy="694944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816352" y="3273552"/>
            <a:ext cx="768096" cy="768096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8622792" y="3273552"/>
            <a:ext cx="768096" cy="768096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3493008" y="1847088"/>
            <a:ext cx="694944" cy="694944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8019288" y="1847088"/>
            <a:ext cx="694944" cy="694944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0195560" y="4069080"/>
            <a:ext cx="640080" cy="64008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640080" y="6053328"/>
            <a:ext cx="182880" cy="18288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87552" y="609904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Заметка</a:t>
            </a:r>
          </a:p>
        </p:txBody>
      </p:sp>
      <p:sp>
        <p:nvSpPr>
          <p:cNvPr id="24" name="Oval 23"/>
          <p:cNvSpPr/>
          <p:nvPr/>
        </p:nvSpPr>
        <p:spPr>
          <a:xfrm>
            <a:off x="3429000" y="6053328"/>
            <a:ext cx="182880" cy="18288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776472" y="609904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Статья БЗ</a:t>
            </a:r>
          </a:p>
        </p:txBody>
      </p:sp>
      <p:sp>
        <p:nvSpPr>
          <p:cNvPr id="26" name="Oval 25"/>
          <p:cNvSpPr/>
          <p:nvPr/>
        </p:nvSpPr>
        <p:spPr>
          <a:xfrm>
            <a:off x="6217920" y="6053328"/>
            <a:ext cx="182880" cy="182880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565392" y="609904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Задача</a:t>
            </a:r>
          </a:p>
        </p:txBody>
      </p:sp>
      <p:sp>
        <p:nvSpPr>
          <p:cNvPr id="28" name="Oval 27"/>
          <p:cNvSpPr/>
          <p:nvPr/>
        </p:nvSpPr>
        <p:spPr>
          <a:xfrm>
            <a:off x="9006839" y="6053328"/>
            <a:ext cx="182880" cy="18288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54311" y="609904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Сессия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