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594359" y="512064"/>
            <a:ext cx="566928" cy="566928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94359" y="512064"/>
            <a:ext cx="566928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600200"/>
            <a:ext cx="7315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 i="0">
                <a:solidFill>
                  <a:srgbClr val="FFFFFF"/>
                </a:solidFill>
                <a:latin typeface="Calibri"/>
              </a:rPr>
              <a:t>Memory 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67004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0" i="1">
                <a:solidFill>
                  <a:srgbClr val="93C5FD"/>
                </a:solidFill>
                <a:latin typeface="Calibri"/>
              </a:rPr>
              <a:t>Tu cerebro externo.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364992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BD5E1"/>
                </a:solidFill>
                <a:latin typeface="Calibri"/>
              </a:rPr>
              <a:t>Captura cada pensamiento. Encuentra todo. Ve siempre un paso adelante.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327648"/>
            <a:ext cx="12188952" cy="530352"/>
          </a:xfrm>
          <a:prstGeom prst="rect">
            <a:avLst/>
          </a:prstGeom>
          <a:solidFill>
            <a:srgbClr val="122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6373368"/>
            <a:ext cx="6400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3C5FD"/>
                </a:solidFill>
                <a:latin typeface="Calibri"/>
              </a:rPr>
              <a:t>memo.nikitchenko.team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8552" y="6373368"/>
            <a:ext cx="3017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64748B"/>
                </a:solidFill>
                <a:latin typeface="Calibri"/>
              </a:rPr>
              <a:t>Demo del producto  | 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01752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E3A5F"/>
                </a:solidFill>
                <a:latin typeface="Calibri"/>
              </a:rPr>
              <a:t>Precios simples.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14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4748B"/>
                </a:solidFill>
                <a:latin typeface="Calibri"/>
              </a:rPr>
              <a:t>Empieza gratis. Anade IA cuando la necesites.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572768"/>
            <a:ext cx="3566160" cy="4956048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792224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E3A5F"/>
                </a:solidFill>
                <a:latin typeface="Calibri"/>
              </a:rPr>
              <a:t>GRATIS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48840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072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para siempre</a:t>
            </a:r>
          </a:p>
        </p:txBody>
      </p:sp>
      <p:sp>
        <p:nvSpPr>
          <p:cNvPr id="8" name="Oval 7"/>
          <p:cNvSpPr/>
          <p:nvPr/>
        </p:nvSpPr>
        <p:spPr>
          <a:xfrm>
            <a:off x="708660" y="3332988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" y="326440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Grabacion de voz - 1h/dia</a:t>
            </a:r>
          </a:p>
        </p:txBody>
      </p:sp>
      <p:sp>
        <p:nvSpPr>
          <p:cNvPr id="10" name="Oval 9"/>
          <p:cNvSpPr/>
          <p:nvPr/>
        </p:nvSpPr>
        <p:spPr>
          <a:xfrm>
            <a:off x="708660" y="3762755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369417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Busqueda semantica inteligente</a:t>
            </a:r>
          </a:p>
        </p:txBody>
      </p:sp>
      <p:sp>
        <p:nvSpPr>
          <p:cNvPr id="12" name="Oval 11"/>
          <p:cNvSpPr/>
          <p:nvPr/>
        </p:nvSpPr>
        <p:spPr>
          <a:xfrm>
            <a:off x="708660" y="4192523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120" y="412394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Notas + grafo + backlinks</a:t>
            </a:r>
          </a:p>
        </p:txBody>
      </p:sp>
      <p:sp>
        <p:nvSpPr>
          <p:cNvPr id="14" name="Oval 13"/>
          <p:cNvSpPr/>
          <p:nvPr/>
        </p:nvSpPr>
        <p:spPr>
          <a:xfrm>
            <a:off x="708660" y="4622292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120" y="455371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Base de conocimiento</a:t>
            </a:r>
          </a:p>
        </p:txBody>
      </p:sp>
      <p:sp>
        <p:nvSpPr>
          <p:cNvPr id="16" name="Oval 15"/>
          <p:cNvSpPr/>
          <p:nvPr/>
        </p:nvSpPr>
        <p:spPr>
          <a:xfrm>
            <a:off x="708660" y="5052059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60120" y="49834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Extraccion de tareas</a:t>
            </a:r>
          </a:p>
        </p:txBody>
      </p:sp>
      <p:sp>
        <p:nvSpPr>
          <p:cNvPr id="18" name="Oval 17"/>
          <p:cNvSpPr/>
          <p:nvPr/>
        </p:nvSpPr>
        <p:spPr>
          <a:xfrm>
            <a:off x="708660" y="5481827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541324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Calendario y planificador</a:t>
            </a:r>
          </a:p>
        </p:txBody>
      </p:sp>
      <p:sp>
        <p:nvSpPr>
          <p:cNvPr id="20" name="Oval 19"/>
          <p:cNvSpPr/>
          <p:nvPr/>
        </p:nvSpPr>
        <p:spPr>
          <a:xfrm>
            <a:off x="708660" y="5911596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0120" y="584301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F172A"/>
                </a:solidFill>
                <a:latin typeface="Calibri"/>
              </a:rPr>
              <a:t>Canvas, etiquetas, plantillas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80" y="1572768"/>
            <a:ext cx="3566160" cy="4956048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297680" y="1572768"/>
            <a:ext cx="3566160" cy="347472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97680" y="1618488"/>
            <a:ext cx="3566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Mas popular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26280" y="2139696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PRO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26280" y="2496312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EUR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26280" y="31546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por mes</a:t>
            </a:r>
          </a:p>
        </p:txBody>
      </p:sp>
      <p:sp>
        <p:nvSpPr>
          <p:cNvPr id="28" name="Oval 27"/>
          <p:cNvSpPr/>
          <p:nvPr/>
        </p:nvSpPr>
        <p:spPr>
          <a:xfrm>
            <a:off x="4503420" y="3680459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54880" y="36118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Todo lo de Gratis</a:t>
            </a:r>
          </a:p>
        </p:txBody>
      </p:sp>
      <p:sp>
        <p:nvSpPr>
          <p:cNvPr id="30" name="Oval 29"/>
          <p:cNvSpPr/>
          <p:nvPr/>
        </p:nvSpPr>
        <p:spPr>
          <a:xfrm>
            <a:off x="4503420" y="4110227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0" y="404164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12h transcripcion IA/dia</a:t>
            </a:r>
          </a:p>
        </p:txBody>
      </p:sp>
      <p:sp>
        <p:nvSpPr>
          <p:cNvPr id="32" name="Oval 31"/>
          <p:cNvSpPr/>
          <p:nvPr/>
        </p:nvSpPr>
        <p:spPr>
          <a:xfrm>
            <a:off x="4503420" y="4539996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54880" y="447141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Resumen de sesion</a:t>
            </a:r>
          </a:p>
        </p:txBody>
      </p:sp>
      <p:sp>
        <p:nvSpPr>
          <p:cNvPr id="34" name="Oval 33"/>
          <p:cNvSpPr/>
          <p:nvPr/>
        </p:nvSpPr>
        <p:spPr>
          <a:xfrm>
            <a:off x="4503420" y="4969764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54880" y="490118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Briefing pre-sesion</a:t>
            </a:r>
          </a:p>
        </p:txBody>
      </p:sp>
      <p:sp>
        <p:nvSpPr>
          <p:cNvPr id="36" name="Oval 35"/>
          <p:cNvSpPr/>
          <p:nvPr/>
        </p:nvSpPr>
        <p:spPr>
          <a:xfrm>
            <a:off x="4503420" y="5399531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0" y="533095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Digest post-sesion</a:t>
            </a:r>
          </a:p>
        </p:txBody>
      </p:sp>
      <p:sp>
        <p:nvSpPr>
          <p:cNvPr id="38" name="Oval 37"/>
          <p:cNvSpPr/>
          <p:nvPr/>
        </p:nvSpPr>
        <p:spPr>
          <a:xfrm>
            <a:off x="4503420" y="5829299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754880" y="576072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Sugerencias IA para BC</a:t>
            </a:r>
          </a:p>
        </p:txBody>
      </p:sp>
      <p:sp>
        <p:nvSpPr>
          <p:cNvPr id="40" name="Oval 39"/>
          <p:cNvSpPr/>
          <p:nvPr/>
        </p:nvSpPr>
        <p:spPr>
          <a:xfrm>
            <a:off x="4503420" y="6259067"/>
            <a:ext cx="118872" cy="118872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754880" y="619048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Busqueda avanzada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092440" y="1572768"/>
            <a:ext cx="3566160" cy="4956048"/>
          </a:xfrm>
          <a:prstGeom prst="rect">
            <a:avLst/>
          </a:prstGeom>
          <a:solidFill>
            <a:srgbClr val="E2E8F0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321040" y="1792224"/>
            <a:ext cx="3200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64748B"/>
                </a:solidFill>
                <a:latin typeface="Calibri"/>
              </a:rPr>
              <a:t>TEAM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321040" y="2148840"/>
            <a:ext cx="32004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64748B"/>
                </a:solidFill>
                <a:latin typeface="Calibri"/>
              </a:rPr>
              <a:t>TBD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321040" y="280720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proximamente</a:t>
            </a:r>
          </a:p>
        </p:txBody>
      </p:sp>
      <p:sp>
        <p:nvSpPr>
          <p:cNvPr id="46" name="Oval 45"/>
          <p:cNvSpPr/>
          <p:nvPr/>
        </p:nvSpPr>
        <p:spPr>
          <a:xfrm>
            <a:off x="8298180" y="3332988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549640" y="3264408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Espacio de trabajo compartido</a:t>
            </a:r>
          </a:p>
        </p:txBody>
      </p:sp>
      <p:sp>
        <p:nvSpPr>
          <p:cNvPr id="48" name="Oval 47"/>
          <p:cNvSpPr/>
          <p:nvPr/>
        </p:nvSpPr>
        <p:spPr>
          <a:xfrm>
            <a:off x="8298180" y="3762755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549640" y="3694176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Memoria externa colectiva</a:t>
            </a:r>
          </a:p>
        </p:txBody>
      </p:sp>
      <p:sp>
        <p:nvSpPr>
          <p:cNvPr id="50" name="Oval 49"/>
          <p:cNvSpPr/>
          <p:nvPr/>
        </p:nvSpPr>
        <p:spPr>
          <a:xfrm>
            <a:off x="8298180" y="4192523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549640" y="4123944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BC + grafo de equipo</a:t>
            </a:r>
          </a:p>
        </p:txBody>
      </p:sp>
      <p:sp>
        <p:nvSpPr>
          <p:cNvPr id="52" name="Oval 51"/>
          <p:cNvSpPr/>
          <p:nvPr/>
        </p:nvSpPr>
        <p:spPr>
          <a:xfrm>
            <a:off x="8298180" y="4622292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549640" y="4553712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Acceso por roles</a:t>
            </a:r>
          </a:p>
        </p:txBody>
      </p:sp>
      <p:sp>
        <p:nvSpPr>
          <p:cNvPr id="54" name="Oval 53"/>
          <p:cNvSpPr/>
          <p:nvPr/>
        </p:nvSpPr>
        <p:spPr>
          <a:xfrm>
            <a:off x="8298180" y="5052059"/>
            <a:ext cx="118872" cy="118872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549640" y="4983480"/>
            <a:ext cx="2971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Resumenes de sesion de equipo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532120"/>
            <a:ext cx="12188952" cy="1325880"/>
          </a:xfrm>
          <a:prstGeom prst="rect">
            <a:avLst/>
          </a:prstGeom>
          <a:solidFill>
            <a:srgbClr val="122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12647" y="301752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12647" y="301752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3312" y="502920"/>
            <a:ext cx="3200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  <a:latin typeface="Calibri"/>
              </a:rPr>
              <a:t>Memory 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508760"/>
            <a:ext cx="105156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Empieza a construir tu
memoria externa hoy.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461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93C5FD"/>
                </a:solidFill>
                <a:latin typeface="Calibri"/>
              </a:rPr>
              <a:t>Gratis para empezar. Sin configuracion. Funciona desde el primer dia.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023360"/>
            <a:ext cx="5029200" cy="65836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4023360"/>
            <a:ext cx="50292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Probar Memory AI - es gratis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623560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3C5FD"/>
                </a:solidFill>
                <a:latin typeface="Calibri"/>
              </a:rPr>
              <a:t>memo.nikitchenko.team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88552" y="5623560"/>
            <a:ext cx="30175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64748B"/>
                </a:solidFill>
                <a:latin typeface="Calibri"/>
              </a:rPr>
              <a:t>Memory AI  | 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5486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93C5FD"/>
                </a:solidFill>
                <a:latin typeface="Calibri"/>
              </a:rPr>
              <a:t>El problema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68680"/>
            <a:ext cx="10058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El conocimiento vive en tu
cabeza, no en tus herramientas.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70%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de lo discutido se
olvida en 24 horas</a:t>
            </a:r>
          </a:p>
        </p:txBody>
      </p:sp>
      <p:sp>
        <p:nvSpPr>
          <p:cNvPr id="7" name="Rectangle 6"/>
          <p:cNvSpPr/>
          <p:nvPr/>
        </p:nvSpPr>
        <p:spPr>
          <a:xfrm>
            <a:off x="443484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contexto al retomar
un proyecto tras una semana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0" y="2743200"/>
            <a:ext cx="3383280" cy="2651760"/>
          </a:xfrm>
          <a:prstGeom prst="rect">
            <a:avLst/>
          </a:prstGeom>
          <a:solidFill>
            <a:srgbClr val="1A23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458200" y="2907792"/>
            <a:ext cx="29260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2563EB"/>
                </a:solidFill>
                <a:latin typeface="Calibri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58200" y="3950208"/>
            <a:ext cx="28346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BD5E1"/>
                </a:solidFill>
                <a:latin typeface="Calibri"/>
              </a:rPr>
              <a:t>que decision se tomo
y por que - dificil de rastrear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E3A5F"/>
                </a:solidFill>
                <a:latin typeface="Calibri"/>
              </a:rPr>
              <a:t>Que es Memory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64748B"/>
                </a:solidFill>
                <a:latin typeface="Calibri"/>
              </a:rPr>
              <a:t>Una capa de memoria personal que graba, transcribe, vincula y muestra el conocimiento exactamente cuando lo necesitas.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95097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5097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Grabar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Habla libremente. Memory AI captura cada palabra: voz, notas, reuniones.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3484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3484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74573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4573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6948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Transcribir y vincular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La IA convierte voz en texto, extrae tareas y vincula con tu conocimiento.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9600" y="1920240"/>
            <a:ext cx="34747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1920240"/>
            <a:ext cx="3474720" cy="6400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540496" y="2276856"/>
            <a:ext cx="530352" cy="530352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540496" y="2276856"/>
            <a:ext cx="53035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64240" y="22128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58200" y="3246120"/>
            <a:ext cx="29260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Aflorar y actuar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58200" y="3840480"/>
            <a:ext cx="29260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Briefings antes de reuniones. Recuerda cualquier cosa al instante.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1E3A5F"/>
                </a:solidFill>
                <a:latin typeface="Calibri"/>
              </a:rPr>
              <a:t>Todo lo que necesitas para recordarlo todo.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67665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665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088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Grabacion de voz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4088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Hasta 1h/dia gratis. Ilimitado en Pro. Sin manos.</a:t>
            </a:r>
          </a:p>
        </p:txBody>
      </p:sp>
      <p:sp>
        <p:nvSpPr>
          <p:cNvPr id="8" name="Rectangle 7"/>
          <p:cNvSpPr/>
          <p:nvPr/>
        </p:nvSpPr>
        <p:spPr>
          <a:xfrm>
            <a:off x="4251959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42569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2569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53127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Busqueda inteligente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53127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Busqueda semantica en notas, sesiones y base de conocimiento.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01000" y="1261872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174736" y="1435607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1435607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02168" y="2221991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Notas y grafo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02168" y="2633472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Notas vinculadas con grafo visual y mapa de conocimiento.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7665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7665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8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Base de conocimiento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088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Articulos, categorias, sugerencias de IA desde grabaciones.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51959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442569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2569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53127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Extraccion de tareas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53127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Acciones automaticas de cada grabacion.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001000" y="3675887"/>
            <a:ext cx="3566160" cy="2212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174736" y="3849624"/>
            <a:ext cx="457200" cy="457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174736" y="3849624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02168" y="4636007"/>
            <a:ext cx="321868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Calendario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02168" y="5047488"/>
            <a:ext cx="3218688" cy="73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Todas tus notas y tareas conectadas al tiempo.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93C5FD"/>
                </a:solidFill>
                <a:latin typeface="Calibri"/>
              </a:rPr>
              <a:t>Pipeline de IA Pro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0467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La IA trabaja antes, durante y despues de cada sesion.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Briefing pre-sesion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Notas relevantes, tareas abiertas y decisiones pasadas afloran automaticamente.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42900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1188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188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Grabar la sesion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1188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Cada palabra capturada. Sin manos.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55079" y="1719072"/>
            <a:ext cx="2651760" cy="43891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59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37959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Transcripcion IA + resumen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37959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Transcripcion completa, puntos clave, decisiones extraidas.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1160" y="1719072"/>
            <a:ext cx="2651760" cy="4389120"/>
          </a:xfrm>
          <a:prstGeom prst="rect">
            <a:avLst/>
          </a:prstGeom>
          <a:solidFill>
            <a:srgbClr val="1E40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64040" y="1874519"/>
            <a:ext cx="237744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93C5FD"/>
                </a:solidFill>
                <a:latin typeface="Calibri"/>
              </a:rP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64040" y="2514600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Digest post-sesion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040" y="3364992"/>
            <a:ext cx="2377440" cy="2606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3C5FD"/>
                </a:solidFill>
                <a:latin typeface="Calibri"/>
              </a:rPr>
              <a:t>Lo capturado, vinculado y anadido a tu base de conocimiento.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00800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64748B"/>
                </a:solidFill>
                <a:latin typeface="Calibri"/>
              </a:rPr>
              <a:t>Disponible en Plan Pro - 10 EUR/mes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4114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CASO DE USO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87552"/>
            <a:ext cx="411480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Antes de
la reunion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95728"/>
            <a:ext cx="393192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D5E1"/>
                </a:solidFill>
                <a:latin typeface="Calibri"/>
              </a:rPr>
              <a:t>Memory AI muestra lo relevante
antes de abrir el portatil.</a:t>
            </a:r>
          </a:p>
        </p:txBody>
      </p:sp>
      <p:sp>
        <p:nvSpPr>
          <p:cNvPr id="6" name="Oval 5"/>
          <p:cNvSpPr/>
          <p:nvPr/>
        </p:nvSpPr>
        <p:spPr>
          <a:xfrm>
            <a:off x="576072" y="344728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40156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Notas relevantes del trimestre anterior</a:t>
            </a:r>
          </a:p>
        </p:txBody>
      </p:sp>
      <p:sp>
        <p:nvSpPr>
          <p:cNvPr id="8" name="Oval 7"/>
          <p:cNvSpPr/>
          <p:nvPr/>
        </p:nvSpPr>
        <p:spPr>
          <a:xfrm>
            <a:off x="576072" y="399592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95020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Tareas abiertas del proyecto</a:t>
            </a:r>
          </a:p>
        </p:txBody>
      </p:sp>
      <p:sp>
        <p:nvSpPr>
          <p:cNvPr id="10" name="Oval 9"/>
          <p:cNvSpPr/>
          <p:nvPr/>
        </p:nvSpPr>
        <p:spPr>
          <a:xfrm>
            <a:off x="576072" y="4544568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49884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Decisiones de reuniones previas</a:t>
            </a:r>
          </a:p>
        </p:txBody>
      </p:sp>
      <p:sp>
        <p:nvSpPr>
          <p:cNvPr id="12" name="Oval 11"/>
          <p:cNvSpPr/>
          <p:nvPr/>
        </p:nvSpPr>
        <p:spPr>
          <a:xfrm>
            <a:off x="576072" y="5093207"/>
            <a:ext cx="164592" cy="164592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5047488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Contactos clave y contexto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6672" y="640080"/>
            <a:ext cx="6400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E3A5F"/>
                </a:solidFill>
                <a:latin typeface="Calibri"/>
              </a:rPr>
              <a:t>La memoria aflora automaticamente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76672" y="1170432"/>
            <a:ext cx="6400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Antes de tu llamada con Artem a las 10:00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0952" y="1737360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30952" y="1737360"/>
            <a:ext cx="64008" cy="80467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13832" y="1801368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Nota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13832" y="2084831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Decisiones roadmap Q1 - 12 de marzo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30952" y="2761488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330952" y="2761488"/>
            <a:ext cx="64008" cy="8046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513832" y="2825496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10B981"/>
                </a:solidFill>
                <a:latin typeface="Calibri"/>
              </a:rPr>
              <a:t>Tarea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3832" y="3108960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3 acciones abiertas de la ultima llamada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0952" y="3785616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330952" y="3785616"/>
            <a:ext cx="64008" cy="8046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13832" y="3849624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59E0B"/>
                </a:solidFill>
                <a:latin typeface="Calibri"/>
              </a:rPr>
              <a:t>BC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13832" y="4133088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Articulo de estrategia - actualizado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330952" y="4809744"/>
            <a:ext cx="6236208" cy="80467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330952" y="4809744"/>
            <a:ext cx="64008" cy="804672"/>
          </a:xfrm>
          <a:prstGeom prst="rect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513832" y="4873752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3C5FD"/>
                </a:solidFill>
                <a:latin typeface="Calibri"/>
              </a:rPr>
              <a:t>Nota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13832" y="5157216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Artem: prioridades H1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029200" cy="6858000"/>
          </a:xfrm>
          <a:prstGeom prst="rect">
            <a:avLst/>
          </a:prstGeom>
          <a:solidFill>
            <a:srgbClr val="06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4114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3C5FD"/>
                </a:solidFill>
                <a:latin typeface="Calibri"/>
              </a:rPr>
              <a:t>CASO DE USO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87552"/>
            <a:ext cx="411480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Despues de
la reunion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95728"/>
            <a:ext cx="3931920" cy="1207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D5E1"/>
                </a:solidFill>
                <a:latin typeface="Calibri"/>
              </a:rPr>
              <a:t>Cada palabra grabada.
Cada decision registrada.
Nada se pierde.</a:t>
            </a:r>
          </a:p>
        </p:txBody>
      </p:sp>
      <p:sp>
        <p:nvSpPr>
          <p:cNvPr id="6" name="Oval 5"/>
          <p:cNvSpPr/>
          <p:nvPr/>
        </p:nvSpPr>
        <p:spPr>
          <a:xfrm>
            <a:off x="585216" y="3858768"/>
            <a:ext cx="146304" cy="146304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96112" y="3822191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Transcripcion lista en segundos</a:t>
            </a:r>
          </a:p>
        </p:txBody>
      </p:sp>
      <p:sp>
        <p:nvSpPr>
          <p:cNvPr id="8" name="Oval 7"/>
          <p:cNvSpPr/>
          <p:nvPr/>
        </p:nvSpPr>
        <p:spPr>
          <a:xfrm>
            <a:off x="585216" y="4379976"/>
            <a:ext cx="146304" cy="146304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6112" y="4343400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5 tareas extraidas automaticamente</a:t>
            </a:r>
          </a:p>
        </p:txBody>
      </p:sp>
      <p:sp>
        <p:nvSpPr>
          <p:cNvPr id="10" name="Oval 9"/>
          <p:cNvSpPr/>
          <p:nvPr/>
        </p:nvSpPr>
        <p:spPr>
          <a:xfrm>
            <a:off x="585216" y="4901183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96112" y="4864607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2 sugerencias de articulos para BC</a:t>
            </a:r>
          </a:p>
        </p:txBody>
      </p:sp>
      <p:sp>
        <p:nvSpPr>
          <p:cNvPr id="12" name="Oval 11"/>
          <p:cNvSpPr/>
          <p:nvPr/>
        </p:nvSpPr>
        <p:spPr>
          <a:xfrm>
            <a:off x="585216" y="5422392"/>
            <a:ext cx="146304" cy="14630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6112" y="5385816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Resumen de sesion en tus notas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76672" y="530352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E3A5F"/>
                </a:solidFill>
                <a:latin typeface="Calibri"/>
              </a:rPr>
              <a:t>Digest post-sesion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76672" y="1024128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Calibri"/>
              </a:rPr>
              <a:t>Reunion: Revision de producto - 9 junio 2026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30952" y="1536192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30952" y="1536192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513832" y="162763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RESUMEN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13832" y="1975104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Discutido: modelo de precios, onboarding, objetivos Q3.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30952" y="3255263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330952" y="3255263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513832" y="3346703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TAREAS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3832" y="3694175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Terminar pagina de precios, actualizar FAQ, preparar deck antes del 15.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330952" y="4974336"/>
            <a:ext cx="623620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330952" y="4974336"/>
            <a:ext cx="64008" cy="15087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513832" y="5065775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SUG. BC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13832" y="5413248"/>
            <a:ext cx="576072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0F172A"/>
                </a:solidFill>
                <a:latin typeface="Calibri"/>
              </a:rPr>
              <a:t>Considerar articulo 'Justificacion de precios' en la base de conocimiento.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91440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E3A5F"/>
                </a:solidFill>
                <a:latin typeface="Calibri"/>
              </a:rPr>
              <a:t>Busqueda inteligente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4748B"/>
                </a:solidFill>
                <a:latin typeface="Calibri"/>
              </a:rPr>
              <a:t>Pregunta en lenguaje natural. Resultados de notas, sesiones y BC de una vez.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719072"/>
            <a:ext cx="10808208" cy="640080"/>
          </a:xfrm>
          <a:prstGeom prst="rect">
            <a:avLst/>
          </a:prstGeom>
          <a:solidFill>
            <a:srgbClr val="F8FAFC"/>
          </a:solidFill>
          <a:ln w="1905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60120" y="1764792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0F172A"/>
                </a:solidFill>
                <a:latin typeface="Calibri"/>
              </a:rPr>
              <a:t>Que decidimos sobre los precios en marzo?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578608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2578608"/>
            <a:ext cx="64008" cy="85039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642615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563EB"/>
                </a:solidFill>
                <a:latin typeface="Calibri"/>
              </a:rPr>
              <a:t>SESION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926079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Llamada 14 mar - discusion de precios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06640" y="2926079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Decidido: Pro EUR 10, capa gratuita 1h/dia.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566160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80" y="3566160"/>
            <a:ext cx="64008" cy="8503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630168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10B981"/>
                </a:solidFill>
                <a:latin typeface="Calibri"/>
              </a:rPr>
              <a:t>NOTA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913632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Notas de precios - 12 de marzo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3913632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Analisis de competidores. Modelo de valor.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4553712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" y="4553712"/>
            <a:ext cx="64008" cy="8503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4617720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59E0B"/>
                </a:solidFill>
                <a:latin typeface="Calibri"/>
              </a:rPr>
              <a:t>BC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901184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Justificacion precios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06640" y="4901184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Por que mensual por asiento y no por uso.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5541264"/>
            <a:ext cx="10808208" cy="850392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" y="5541264"/>
            <a:ext cx="64008" cy="850392"/>
          </a:xfrm>
          <a:prstGeom prst="rect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5605272"/>
            <a:ext cx="1371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3C5FD"/>
                </a:solidFill>
                <a:latin typeface="Calibri"/>
              </a:rPr>
              <a:t>TAREA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888736"/>
            <a:ext cx="6400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Actualizar pagina precios - completado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06640" y="5888736"/>
            <a:ext cx="3840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Asignado el 9 jun. Pagina desplegada.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47472"/>
            <a:ext cx="64008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Grafo de conocimiento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960120"/>
            <a:ext cx="9601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93C5FD"/>
                </a:solidFill>
                <a:latin typeface="Calibri"/>
              </a:rPr>
              <a:t>Cada nota conecta. Ve las relaciones entre ideas, personas y proyectos.</a:t>
            </a:r>
          </a:p>
        </p:txBody>
      </p:sp>
      <p:sp>
        <p:nvSpPr>
          <p:cNvPr id="4" name="Rectangle 3"/>
          <p:cNvSpPr/>
          <p:nvPr/>
        </p:nvSpPr>
        <p:spPr>
          <a:xfrm rot="5400000">
            <a:off x="5116068" y="2649474"/>
            <a:ext cx="196596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6200000">
            <a:off x="5138928" y="4592574"/>
            <a:ext cx="1920239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10800000">
            <a:off x="3200400" y="3632454"/>
            <a:ext cx="2898648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099048" y="3632454"/>
            <a:ext cx="2907791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 rot="8823955">
            <a:off x="3624251" y="2900934"/>
            <a:ext cx="2691024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 rot="1969713">
            <a:off x="5883551" y="2900934"/>
            <a:ext cx="2698704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 rot="21035724">
            <a:off x="6068962" y="3998214"/>
            <a:ext cx="4476723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 rot="3982237">
            <a:off x="2721974" y="2900934"/>
            <a:ext cx="159693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 rot="6817763">
            <a:off x="7888334" y="2900934"/>
            <a:ext cx="1596930" cy="50292"/>
          </a:xfrm>
          <a:prstGeom prst="rect">
            <a:avLst/>
          </a:prstGeom>
          <a:solidFill>
            <a:srgbClr val="2D4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769864" y="3328416"/>
            <a:ext cx="658368" cy="658368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769864" y="3328416"/>
            <a:ext cx="658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5" name="Oval 14"/>
          <p:cNvSpPr/>
          <p:nvPr/>
        </p:nvSpPr>
        <p:spPr>
          <a:xfrm>
            <a:off x="5751576" y="1344168"/>
            <a:ext cx="694944" cy="69494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751576" y="5230368"/>
            <a:ext cx="694944" cy="694944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816352" y="3273552"/>
            <a:ext cx="768096" cy="768096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622792" y="3273552"/>
            <a:ext cx="768096" cy="768096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3493008" y="1847088"/>
            <a:ext cx="694944" cy="694944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019288" y="1847088"/>
            <a:ext cx="694944" cy="694944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0195560" y="4069080"/>
            <a:ext cx="640080" cy="6400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640080" y="6053328"/>
            <a:ext cx="182880" cy="18288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8755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Nota</a:t>
            </a:r>
          </a:p>
        </p:txBody>
      </p:sp>
      <p:sp>
        <p:nvSpPr>
          <p:cNvPr id="24" name="Oval 23"/>
          <p:cNvSpPr/>
          <p:nvPr/>
        </p:nvSpPr>
        <p:spPr>
          <a:xfrm>
            <a:off x="3429000" y="6053328"/>
            <a:ext cx="182880" cy="18288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77647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Articulo BC</a:t>
            </a:r>
          </a:p>
        </p:txBody>
      </p:sp>
      <p:sp>
        <p:nvSpPr>
          <p:cNvPr id="26" name="Oval 25"/>
          <p:cNvSpPr/>
          <p:nvPr/>
        </p:nvSpPr>
        <p:spPr>
          <a:xfrm>
            <a:off x="6217920" y="6053328"/>
            <a:ext cx="182880" cy="182880"/>
          </a:xfrm>
          <a:prstGeom prst="ellipse">
            <a:avLst/>
          </a:prstGeom>
          <a:solidFill>
            <a:srgbClr val="93C5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65392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Tarea</a:t>
            </a:r>
          </a:p>
        </p:txBody>
      </p:sp>
      <p:sp>
        <p:nvSpPr>
          <p:cNvPr id="28" name="Oval 27"/>
          <p:cNvSpPr/>
          <p:nvPr/>
        </p:nvSpPr>
        <p:spPr>
          <a:xfrm>
            <a:off x="9006839" y="6053328"/>
            <a:ext cx="182880" cy="1828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54311" y="609904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Calibri"/>
              </a:rPr>
              <a:t>Sesion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