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594359" y="512064"/>
            <a:ext cx="566928" cy="566928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94359" y="512064"/>
            <a:ext cx="566928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FFFFFF"/>
                </a:solidFill>
                <a:latin typeface="Calibri"/>
              </a:rPr>
              <a:t>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600200"/>
            <a:ext cx="73152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400" b="1" i="0">
                <a:solidFill>
                  <a:srgbClr val="FFFFFF"/>
                </a:solidFill>
                <a:latin typeface="Calibri"/>
              </a:rPr>
              <a:t>Memory AI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67004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0" i="1">
                <a:solidFill>
                  <a:srgbClr val="93C5FD"/>
                </a:solidFill>
                <a:latin typeface="Calibri"/>
              </a:rPr>
              <a:t>Your external brain.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3364992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BD5E1"/>
                </a:solidFill>
                <a:latin typeface="Calibri"/>
              </a:rPr>
              <a:t>Capture every thought. Find anything. Stay ahead.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327648"/>
            <a:ext cx="12188952" cy="530352"/>
          </a:xfrm>
          <a:prstGeom prst="rect">
            <a:avLst/>
          </a:prstGeom>
          <a:solidFill>
            <a:srgbClr val="1225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6373368"/>
            <a:ext cx="6400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3C5FD"/>
                </a:solidFill>
                <a:latin typeface="Calibri"/>
              </a:rPr>
              <a:t>memo.nikitchenko.team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8552" y="6373368"/>
            <a:ext cx="30175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64748B"/>
                </a:solidFill>
                <a:latin typeface="Calibri"/>
              </a:rPr>
              <a:t>Product Demo  | 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01752"/>
            <a:ext cx="91440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1E3A5F"/>
                </a:solidFill>
                <a:latin typeface="Calibri"/>
              </a:rPr>
              <a:t>Simple pricing.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9144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4748B"/>
                </a:solidFill>
                <a:latin typeface="Calibri"/>
              </a:rPr>
              <a:t>Start free. Add AI when you need it.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" y="1572768"/>
            <a:ext cx="3566160" cy="4956048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792224"/>
            <a:ext cx="3200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E3A5F"/>
                </a:solidFill>
                <a:latin typeface="Calibri"/>
              </a:rPr>
              <a:t>FREE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148840"/>
            <a:ext cx="32004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F172A"/>
                </a:solidFill>
                <a:latin typeface="Calibri"/>
              </a:rPr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807208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forever</a:t>
            </a:r>
          </a:p>
        </p:txBody>
      </p:sp>
      <p:sp>
        <p:nvSpPr>
          <p:cNvPr id="8" name="Oval 7"/>
          <p:cNvSpPr/>
          <p:nvPr/>
        </p:nvSpPr>
        <p:spPr>
          <a:xfrm>
            <a:off x="708660" y="3332988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60120" y="3264408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Voice recording - 1h/day</a:t>
            </a:r>
          </a:p>
        </p:txBody>
      </p:sp>
      <p:sp>
        <p:nvSpPr>
          <p:cNvPr id="10" name="Oval 9"/>
          <p:cNvSpPr/>
          <p:nvPr/>
        </p:nvSpPr>
        <p:spPr>
          <a:xfrm>
            <a:off x="708660" y="3762755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3694176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Smart semantic search</a:t>
            </a:r>
          </a:p>
        </p:txBody>
      </p:sp>
      <p:sp>
        <p:nvSpPr>
          <p:cNvPr id="12" name="Oval 11"/>
          <p:cNvSpPr/>
          <p:nvPr/>
        </p:nvSpPr>
        <p:spPr>
          <a:xfrm>
            <a:off x="708660" y="4192523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60120" y="4123944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Notes + graph + backlinks</a:t>
            </a:r>
          </a:p>
        </p:txBody>
      </p:sp>
      <p:sp>
        <p:nvSpPr>
          <p:cNvPr id="14" name="Oval 13"/>
          <p:cNvSpPr/>
          <p:nvPr/>
        </p:nvSpPr>
        <p:spPr>
          <a:xfrm>
            <a:off x="708660" y="4622292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60120" y="4553712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Knowledge base</a:t>
            </a:r>
          </a:p>
        </p:txBody>
      </p:sp>
      <p:sp>
        <p:nvSpPr>
          <p:cNvPr id="16" name="Oval 15"/>
          <p:cNvSpPr/>
          <p:nvPr/>
        </p:nvSpPr>
        <p:spPr>
          <a:xfrm>
            <a:off x="708660" y="5052059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60120" y="4983480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Task extraction</a:t>
            </a:r>
          </a:p>
        </p:txBody>
      </p:sp>
      <p:sp>
        <p:nvSpPr>
          <p:cNvPr id="18" name="Oval 17"/>
          <p:cNvSpPr/>
          <p:nvPr/>
        </p:nvSpPr>
        <p:spPr>
          <a:xfrm>
            <a:off x="708660" y="5481827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5413248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Calendar &amp; planner</a:t>
            </a:r>
          </a:p>
        </p:txBody>
      </p:sp>
      <p:sp>
        <p:nvSpPr>
          <p:cNvPr id="20" name="Oval 19"/>
          <p:cNvSpPr/>
          <p:nvPr/>
        </p:nvSpPr>
        <p:spPr>
          <a:xfrm>
            <a:off x="708660" y="5911596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60120" y="5843016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Canvas, tags, templates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297680" y="1572768"/>
            <a:ext cx="3566160" cy="4956048"/>
          </a:xfrm>
          <a:prstGeom prst="rect">
            <a:avLst/>
          </a:prstGeom>
          <a:solidFill>
            <a:srgbClr val="2563EB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297680" y="1572768"/>
            <a:ext cx="3566160" cy="347472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297680" y="1618488"/>
            <a:ext cx="3566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Most popular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26280" y="2139696"/>
            <a:ext cx="3200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93C5FD"/>
                </a:solidFill>
                <a:latin typeface="Calibri"/>
              </a:rPr>
              <a:t>PRO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26280" y="2496312"/>
            <a:ext cx="32004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EUR 10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26280" y="315468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3C5FD"/>
                </a:solidFill>
                <a:latin typeface="Calibri"/>
              </a:rPr>
              <a:t>per month</a:t>
            </a:r>
          </a:p>
        </p:txBody>
      </p:sp>
      <p:sp>
        <p:nvSpPr>
          <p:cNvPr id="28" name="Oval 27"/>
          <p:cNvSpPr/>
          <p:nvPr/>
        </p:nvSpPr>
        <p:spPr>
          <a:xfrm>
            <a:off x="4503420" y="3680459"/>
            <a:ext cx="118872" cy="118872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754880" y="3611880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Everything in Free</a:t>
            </a:r>
          </a:p>
        </p:txBody>
      </p:sp>
      <p:sp>
        <p:nvSpPr>
          <p:cNvPr id="30" name="Oval 29"/>
          <p:cNvSpPr/>
          <p:nvPr/>
        </p:nvSpPr>
        <p:spPr>
          <a:xfrm>
            <a:off x="4503420" y="4110227"/>
            <a:ext cx="118872" cy="118872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754880" y="4041648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12h AI transcription/day</a:t>
            </a:r>
          </a:p>
        </p:txBody>
      </p:sp>
      <p:sp>
        <p:nvSpPr>
          <p:cNvPr id="32" name="Oval 31"/>
          <p:cNvSpPr/>
          <p:nvPr/>
        </p:nvSpPr>
        <p:spPr>
          <a:xfrm>
            <a:off x="4503420" y="4539996"/>
            <a:ext cx="118872" cy="118872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754880" y="4471416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Session summary</a:t>
            </a:r>
          </a:p>
        </p:txBody>
      </p:sp>
      <p:sp>
        <p:nvSpPr>
          <p:cNvPr id="34" name="Oval 33"/>
          <p:cNvSpPr/>
          <p:nvPr/>
        </p:nvSpPr>
        <p:spPr>
          <a:xfrm>
            <a:off x="4503420" y="4969764"/>
            <a:ext cx="118872" cy="118872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754880" y="4901184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Pre-session briefing</a:t>
            </a:r>
          </a:p>
        </p:txBody>
      </p:sp>
      <p:sp>
        <p:nvSpPr>
          <p:cNvPr id="36" name="Oval 35"/>
          <p:cNvSpPr/>
          <p:nvPr/>
        </p:nvSpPr>
        <p:spPr>
          <a:xfrm>
            <a:off x="4503420" y="5399531"/>
            <a:ext cx="118872" cy="118872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754880" y="5330952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Post-session digest</a:t>
            </a:r>
          </a:p>
        </p:txBody>
      </p:sp>
      <p:sp>
        <p:nvSpPr>
          <p:cNvPr id="38" name="Oval 37"/>
          <p:cNvSpPr/>
          <p:nvPr/>
        </p:nvSpPr>
        <p:spPr>
          <a:xfrm>
            <a:off x="4503420" y="5829299"/>
            <a:ext cx="118872" cy="118872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754880" y="5760720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AI hints for KB</a:t>
            </a:r>
          </a:p>
        </p:txBody>
      </p:sp>
      <p:sp>
        <p:nvSpPr>
          <p:cNvPr id="40" name="Oval 39"/>
          <p:cNvSpPr/>
          <p:nvPr/>
        </p:nvSpPr>
        <p:spPr>
          <a:xfrm>
            <a:off x="4503420" y="6259067"/>
            <a:ext cx="118872" cy="118872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4754880" y="6190488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Enhanced search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092440" y="1572768"/>
            <a:ext cx="3566160" cy="4956048"/>
          </a:xfrm>
          <a:prstGeom prst="rect">
            <a:avLst/>
          </a:prstGeom>
          <a:solidFill>
            <a:srgbClr val="E2E8F0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8321040" y="1792224"/>
            <a:ext cx="3200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64748B"/>
                </a:solidFill>
                <a:latin typeface="Calibri"/>
              </a:rPr>
              <a:t>TEAM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321040" y="2148840"/>
            <a:ext cx="32004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64748B"/>
                </a:solidFill>
                <a:latin typeface="Calibri"/>
              </a:rPr>
              <a:t>TBD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321040" y="2807208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coming soon</a:t>
            </a:r>
          </a:p>
        </p:txBody>
      </p:sp>
      <p:sp>
        <p:nvSpPr>
          <p:cNvPr id="46" name="Oval 45"/>
          <p:cNvSpPr/>
          <p:nvPr/>
        </p:nvSpPr>
        <p:spPr>
          <a:xfrm>
            <a:off x="8298180" y="3332988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8549640" y="3264408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Shared team workspace</a:t>
            </a:r>
          </a:p>
        </p:txBody>
      </p:sp>
      <p:sp>
        <p:nvSpPr>
          <p:cNvPr id="48" name="Oval 47"/>
          <p:cNvSpPr/>
          <p:nvPr/>
        </p:nvSpPr>
        <p:spPr>
          <a:xfrm>
            <a:off x="8298180" y="3762755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8549640" y="3694176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Collective external memory</a:t>
            </a:r>
          </a:p>
        </p:txBody>
      </p:sp>
      <p:sp>
        <p:nvSpPr>
          <p:cNvPr id="50" name="Oval 49"/>
          <p:cNvSpPr/>
          <p:nvPr/>
        </p:nvSpPr>
        <p:spPr>
          <a:xfrm>
            <a:off x="8298180" y="4192523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8549640" y="4123944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Team KB + graph</a:t>
            </a:r>
          </a:p>
        </p:txBody>
      </p:sp>
      <p:sp>
        <p:nvSpPr>
          <p:cNvPr id="52" name="Oval 51"/>
          <p:cNvSpPr/>
          <p:nvPr/>
        </p:nvSpPr>
        <p:spPr>
          <a:xfrm>
            <a:off x="8298180" y="4622292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8549640" y="4553712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Role-based access</a:t>
            </a:r>
          </a:p>
        </p:txBody>
      </p:sp>
      <p:sp>
        <p:nvSpPr>
          <p:cNvPr id="54" name="Oval 53"/>
          <p:cNvSpPr/>
          <p:nvPr/>
        </p:nvSpPr>
        <p:spPr>
          <a:xfrm>
            <a:off x="8298180" y="5052059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8549640" y="4983480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Team session summaries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5532120"/>
            <a:ext cx="12188952" cy="1325880"/>
          </a:xfrm>
          <a:prstGeom prst="rect">
            <a:avLst/>
          </a:prstGeom>
          <a:solidFill>
            <a:srgbClr val="1225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612647" y="301752"/>
            <a:ext cx="530352" cy="530352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12647" y="301752"/>
            <a:ext cx="530352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53312" y="502920"/>
            <a:ext cx="32004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  <a:latin typeface="Calibri"/>
              </a:rPr>
              <a:t>Memory AI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508760"/>
            <a:ext cx="1051560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  <a:latin typeface="Calibri"/>
              </a:rPr>
              <a:t>Start building your
external memory today.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2461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93C5FD"/>
                </a:solidFill>
                <a:latin typeface="Calibri"/>
              </a:rPr>
              <a:t>Free to start. No setup. Works from day one.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4023360"/>
            <a:ext cx="5029200" cy="658368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4023360"/>
            <a:ext cx="50292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libri"/>
              </a:rPr>
              <a:t>Try Memory AI - it's free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5623560"/>
            <a:ext cx="8229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93C5FD"/>
                </a:solidFill>
                <a:latin typeface="Calibri"/>
              </a:rPr>
              <a:t>memo.nikitchenko.team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988552" y="5623560"/>
            <a:ext cx="3017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64748B"/>
                </a:solidFill>
                <a:latin typeface="Calibri"/>
              </a:rPr>
              <a:t>Memory AI  | 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65760"/>
            <a:ext cx="54864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93C5FD"/>
                </a:solidFill>
                <a:latin typeface="Calibri"/>
              </a:rPr>
              <a:t>The 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868680"/>
            <a:ext cx="1005840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  <a:latin typeface="Calibri"/>
              </a:rPr>
              <a:t>Knowledge lives in your
head, not in your tools.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2743200"/>
            <a:ext cx="3383280" cy="2651760"/>
          </a:xfrm>
          <a:prstGeom prst="rect">
            <a:avLst/>
          </a:prstGeom>
          <a:solidFill>
            <a:srgbClr val="1A23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68680" y="2907792"/>
            <a:ext cx="292608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2563EB"/>
                </a:solidFill>
                <a:latin typeface="Calibri"/>
              </a:rPr>
              <a:t>70%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3950208"/>
            <a:ext cx="2834640" cy="1261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BD5E1"/>
                </a:solidFill>
                <a:latin typeface="Calibri"/>
              </a:rPr>
              <a:t>of what you discuss is
forgotten within 24 hours</a:t>
            </a:r>
          </a:p>
        </p:txBody>
      </p:sp>
      <p:sp>
        <p:nvSpPr>
          <p:cNvPr id="7" name="Rectangle 6"/>
          <p:cNvSpPr/>
          <p:nvPr/>
        </p:nvSpPr>
        <p:spPr>
          <a:xfrm>
            <a:off x="4434840" y="2743200"/>
            <a:ext cx="3383280" cy="2651760"/>
          </a:xfrm>
          <a:prstGeom prst="rect">
            <a:avLst/>
          </a:prstGeom>
          <a:solidFill>
            <a:srgbClr val="1A23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663440" y="2907792"/>
            <a:ext cx="292608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2563EB"/>
                </a:solidFill>
                <a:latin typeface="Calibri"/>
              </a:rPr>
              <a:t>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63440" y="3950208"/>
            <a:ext cx="2834640" cy="1261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BD5E1"/>
                </a:solidFill>
                <a:latin typeface="Calibri"/>
              </a:rPr>
              <a:t>context when you return
to a project after a week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29600" y="2743200"/>
            <a:ext cx="3383280" cy="2651760"/>
          </a:xfrm>
          <a:prstGeom prst="rect">
            <a:avLst/>
          </a:prstGeom>
          <a:solidFill>
            <a:srgbClr val="1A23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458200" y="2907792"/>
            <a:ext cx="292608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2563EB"/>
                </a:solidFill>
                <a:latin typeface="Calibri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458200" y="3950208"/>
            <a:ext cx="2834640" cy="1261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BD5E1"/>
                </a:solidFill>
                <a:latin typeface="Calibri"/>
              </a:rPr>
              <a:t>which decision was made
and why - hard to trace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47472"/>
            <a:ext cx="91440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E3A5F"/>
                </a:solidFill>
                <a:latin typeface="Calibri"/>
              </a:rPr>
              <a:t>What is Memory AI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960120"/>
            <a:ext cx="105156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64748B"/>
                </a:solidFill>
                <a:latin typeface="Calibri"/>
              </a:rPr>
              <a:t>A personal memory layer that records, transcribes, links, and surfaces knowledge exactly when you need it.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920240"/>
            <a:ext cx="347472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" y="1920240"/>
            <a:ext cx="3474720" cy="64008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950976" y="2276856"/>
            <a:ext cx="530352" cy="530352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50976" y="2276856"/>
            <a:ext cx="530352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74720" y="2212848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93C5FD"/>
                </a:solidFill>
                <a:latin typeface="Calibri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3246120"/>
            <a:ext cx="29260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E3A5F"/>
                </a:solidFill>
                <a:latin typeface="Calibri"/>
              </a:rPr>
              <a:t>Record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3840480"/>
            <a:ext cx="292608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4748B"/>
                </a:solidFill>
                <a:latin typeface="Calibri"/>
              </a:rPr>
              <a:t>Speak freely. Memory AI captures every word from voice, notes, meetings.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34840" y="1920240"/>
            <a:ext cx="347472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34840" y="1920240"/>
            <a:ext cx="3474720" cy="64008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4745736" y="2276856"/>
            <a:ext cx="530352" cy="530352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745736" y="2276856"/>
            <a:ext cx="530352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69480" y="2212848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93C5FD"/>
                </a:solidFill>
                <a:latin typeface="Calibri"/>
              </a:rPr>
              <a:t>02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63440" y="3246120"/>
            <a:ext cx="29260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E3A5F"/>
                </a:solidFill>
                <a:latin typeface="Calibri"/>
              </a:rPr>
              <a:t>Transcribe &amp; Link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3440" y="3840480"/>
            <a:ext cx="292608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4748B"/>
                </a:solidFill>
                <a:latin typeface="Calibri"/>
              </a:rPr>
              <a:t>AI converts speech to text, extracts tasks, links to related knowledge.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229600" y="1920240"/>
            <a:ext cx="347472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229600" y="1920240"/>
            <a:ext cx="3474720" cy="64008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8540496" y="2276856"/>
            <a:ext cx="530352" cy="530352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540496" y="2276856"/>
            <a:ext cx="530352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064240" y="2212848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93C5FD"/>
                </a:solidFill>
                <a:latin typeface="Calibri"/>
              </a:rPr>
              <a:t>03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58200" y="3246120"/>
            <a:ext cx="29260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E3A5F"/>
                </a:solidFill>
                <a:latin typeface="Calibri"/>
              </a:rPr>
              <a:t>Surface &amp; Act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58200" y="3840480"/>
            <a:ext cx="292608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4748B"/>
                </a:solidFill>
                <a:latin typeface="Calibri"/>
              </a:rPr>
              <a:t>Get briefings before meetings. Recall anything instantly. Stay ahead.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47472"/>
            <a:ext cx="105156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1E3A5F"/>
                </a:solidFill>
                <a:latin typeface="Calibri"/>
              </a:rPr>
              <a:t>Everything you need to remember everything.</a:t>
            </a:r>
          </a:p>
        </p:txBody>
      </p:sp>
      <p:sp>
        <p:nvSpPr>
          <p:cNvPr id="3" name="Rectangle 2"/>
          <p:cNvSpPr/>
          <p:nvPr/>
        </p:nvSpPr>
        <p:spPr>
          <a:xfrm>
            <a:off x="502920" y="1261872"/>
            <a:ext cx="3566160" cy="2212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676656" y="1435607"/>
            <a:ext cx="457200" cy="4572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76656" y="1435607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V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4088" y="2221991"/>
            <a:ext cx="321868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Voice Recording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4088" y="2633472"/>
            <a:ext cx="3218688" cy="731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Up to 1h/day free. Unlimited in Pro. Hands-free capture.</a:t>
            </a:r>
          </a:p>
        </p:txBody>
      </p:sp>
      <p:sp>
        <p:nvSpPr>
          <p:cNvPr id="8" name="Rectangle 7"/>
          <p:cNvSpPr/>
          <p:nvPr/>
        </p:nvSpPr>
        <p:spPr>
          <a:xfrm>
            <a:off x="4251959" y="1261872"/>
            <a:ext cx="3566160" cy="2212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4425696" y="1435607"/>
            <a:ext cx="457200" cy="4572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25696" y="1435607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53127" y="2221991"/>
            <a:ext cx="321868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Smart Search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53127" y="2633472"/>
            <a:ext cx="3218688" cy="731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Semantic search across notes, sessions, and KB in one place.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001000" y="1261872"/>
            <a:ext cx="3566160" cy="2212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8174736" y="1435607"/>
            <a:ext cx="457200" cy="4572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174736" y="1435607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02168" y="2221991"/>
            <a:ext cx="321868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Notes &amp; Graph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02168" y="2633472"/>
            <a:ext cx="3218688" cy="731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Linked notes with visual backlink graph and knowledge map.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2920" y="3675887"/>
            <a:ext cx="3566160" cy="2212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676656" y="3849624"/>
            <a:ext cx="457200" cy="4572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76656" y="3849624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04088" y="4636007"/>
            <a:ext cx="321868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Knowledge Base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04088" y="5047488"/>
            <a:ext cx="3218688" cy="731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Structured articles, categories, AI hints from recordings.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251959" y="3675887"/>
            <a:ext cx="3566160" cy="2212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4425696" y="3849624"/>
            <a:ext cx="457200" cy="4572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425696" y="3849624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53127" y="4636007"/>
            <a:ext cx="321868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Task Extraction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453127" y="5047488"/>
            <a:ext cx="3218688" cy="731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Automatic action items from every recording.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001000" y="3675887"/>
            <a:ext cx="3566160" cy="2212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8174736" y="3849624"/>
            <a:ext cx="457200" cy="4572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174736" y="3849624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C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202168" y="4636007"/>
            <a:ext cx="321868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Calendar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202168" y="5047488"/>
            <a:ext cx="3218688" cy="731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All your notes and tasks connected to time.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47472"/>
            <a:ext cx="91440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93C5FD"/>
                </a:solidFill>
                <a:latin typeface="Calibri"/>
              </a:rPr>
              <a:t>Pro AI Pipeline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804672"/>
            <a:ext cx="105156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AI works before, during, and after every session.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" y="1719072"/>
            <a:ext cx="2651760" cy="4389120"/>
          </a:xfrm>
          <a:prstGeom prst="rect">
            <a:avLst/>
          </a:prstGeom>
          <a:solidFill>
            <a:srgbClr val="1E40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1874519"/>
            <a:ext cx="237744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93C5FD"/>
                </a:solidFill>
                <a:latin typeface="Calibri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2514600"/>
            <a:ext cx="23774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Pre-session 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3364992"/>
            <a:ext cx="2377440" cy="2606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3C5FD"/>
                </a:solidFill>
                <a:latin typeface="Calibri"/>
              </a:rPr>
              <a:t>Relevant notes, open tasks, and past decisions surface automatically.</a:t>
            </a:r>
          </a:p>
        </p:txBody>
      </p:sp>
      <p:sp>
        <p:nvSpPr>
          <p:cNvPr id="8" name="Rectangle 7"/>
          <p:cNvSpPr/>
          <p:nvPr/>
        </p:nvSpPr>
        <p:spPr>
          <a:xfrm>
            <a:off x="3429000" y="1719072"/>
            <a:ext cx="2651760" cy="4389120"/>
          </a:xfrm>
          <a:prstGeom prst="rect">
            <a:avLst/>
          </a:prstGeom>
          <a:solidFill>
            <a:srgbClr val="1E40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11880" y="1874519"/>
            <a:ext cx="237744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93C5FD"/>
                </a:solidFill>
                <a:latin typeface="Calibri"/>
              </a:rPr>
              <a:t>02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11880" y="2514600"/>
            <a:ext cx="23774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Record Session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11880" y="3364992"/>
            <a:ext cx="2377440" cy="2606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3C5FD"/>
                </a:solidFill>
                <a:latin typeface="Calibri"/>
              </a:rPr>
              <a:t>Voice captured, every word. Hands-free.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355079" y="1719072"/>
            <a:ext cx="2651760" cy="43891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537959" y="1874519"/>
            <a:ext cx="237744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93C5FD"/>
                </a:solidFill>
                <a:latin typeface="Calibri"/>
              </a:rP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37959" y="2514600"/>
            <a:ext cx="23774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AI Transcription + Summary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37959" y="3364992"/>
            <a:ext cx="2377440" cy="2606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3C5FD"/>
                </a:solidFill>
                <a:latin typeface="Calibri"/>
              </a:rPr>
              <a:t>Full transcript, key points, decisions extracted.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281160" y="1719072"/>
            <a:ext cx="2651760" cy="4389120"/>
          </a:xfrm>
          <a:prstGeom prst="rect">
            <a:avLst/>
          </a:prstGeom>
          <a:solidFill>
            <a:srgbClr val="1E40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464040" y="1874519"/>
            <a:ext cx="237744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93C5FD"/>
                </a:solidFill>
                <a:latin typeface="Calibri"/>
              </a:rPr>
              <a:t>04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464040" y="2514600"/>
            <a:ext cx="23774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Post-session Digest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64040" y="3364992"/>
            <a:ext cx="2377440" cy="2606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3C5FD"/>
                </a:solidFill>
                <a:latin typeface="Calibri"/>
              </a:rPr>
              <a:t>What was captured, linked, added to your KB.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6400800"/>
            <a:ext cx="111556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64748B"/>
                </a:solidFill>
                <a:latin typeface="Calibri"/>
              </a:rPr>
              <a:t>Available in Pro Plan - EUR 10/month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0292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02920"/>
            <a:ext cx="4114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93C5FD"/>
                </a:solidFill>
                <a:latin typeface="Calibri"/>
              </a:rPr>
              <a:t>USE CASE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987552"/>
            <a:ext cx="4114800" cy="1261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Before the
meeting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395728"/>
            <a:ext cx="393192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D5E1"/>
                </a:solidFill>
                <a:latin typeface="Calibri"/>
              </a:rPr>
              <a:t>Memory AI surfaces what matters
before you even open your laptop.</a:t>
            </a:r>
          </a:p>
        </p:txBody>
      </p:sp>
      <p:sp>
        <p:nvSpPr>
          <p:cNvPr id="6" name="Oval 5"/>
          <p:cNvSpPr/>
          <p:nvPr/>
        </p:nvSpPr>
        <p:spPr>
          <a:xfrm>
            <a:off x="576072" y="3447288"/>
            <a:ext cx="164592" cy="164592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3401568"/>
            <a:ext cx="3566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Relevant notes from last quarter</a:t>
            </a:r>
          </a:p>
        </p:txBody>
      </p:sp>
      <p:sp>
        <p:nvSpPr>
          <p:cNvPr id="8" name="Oval 7"/>
          <p:cNvSpPr/>
          <p:nvPr/>
        </p:nvSpPr>
        <p:spPr>
          <a:xfrm>
            <a:off x="576072" y="3995928"/>
            <a:ext cx="164592" cy="164592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3950208"/>
            <a:ext cx="3566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Open tasks from the project</a:t>
            </a:r>
          </a:p>
        </p:txBody>
      </p:sp>
      <p:sp>
        <p:nvSpPr>
          <p:cNvPr id="10" name="Oval 9"/>
          <p:cNvSpPr/>
          <p:nvPr/>
        </p:nvSpPr>
        <p:spPr>
          <a:xfrm>
            <a:off x="576072" y="4544568"/>
            <a:ext cx="164592" cy="164592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4498848"/>
            <a:ext cx="3566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Decisions made in previous meetings</a:t>
            </a:r>
          </a:p>
        </p:txBody>
      </p:sp>
      <p:sp>
        <p:nvSpPr>
          <p:cNvPr id="12" name="Oval 11"/>
          <p:cNvSpPr/>
          <p:nvPr/>
        </p:nvSpPr>
        <p:spPr>
          <a:xfrm>
            <a:off x="576072" y="5093207"/>
            <a:ext cx="164592" cy="164592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5047488"/>
            <a:ext cx="3566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Key contacts and context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76672" y="640080"/>
            <a:ext cx="6400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1E3A5F"/>
                </a:solidFill>
                <a:latin typeface="Calibri"/>
              </a:rPr>
              <a:t>Memory surfaces automatically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76672" y="1170432"/>
            <a:ext cx="6400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4748B"/>
                </a:solidFill>
                <a:latin typeface="Calibri"/>
              </a:rPr>
              <a:t>Before your 10:00 AM call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330952" y="1737360"/>
            <a:ext cx="6236208" cy="80467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330952" y="1737360"/>
            <a:ext cx="64008" cy="804672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513832" y="1801368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563EB"/>
                </a:solidFill>
                <a:latin typeface="Calibri"/>
              </a:rPr>
              <a:t>Note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13832" y="2084831"/>
            <a:ext cx="5669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Q1 roadmap decisions - March 12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330952" y="2761488"/>
            <a:ext cx="6236208" cy="80467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5330952" y="2761488"/>
            <a:ext cx="64008" cy="8046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513832" y="2825496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10B981"/>
                </a:solidFill>
                <a:latin typeface="Calibri"/>
              </a:rPr>
              <a:t>Task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13832" y="3108960"/>
            <a:ext cx="5669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3 open action items from last call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330952" y="3785616"/>
            <a:ext cx="6236208" cy="80467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5330952" y="3785616"/>
            <a:ext cx="64008" cy="8046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513832" y="3849624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59E0B"/>
                </a:solidFill>
                <a:latin typeface="Calibri"/>
              </a:rPr>
              <a:t>KB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513832" y="4133088"/>
            <a:ext cx="5669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Product strategy article - updated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330952" y="4809744"/>
            <a:ext cx="6236208" cy="80467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5330952" y="4809744"/>
            <a:ext cx="64008" cy="804672"/>
          </a:xfrm>
          <a:prstGeom prst="rect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513832" y="4873752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93C5FD"/>
                </a:solidFill>
                <a:latin typeface="Calibri"/>
              </a:rPr>
              <a:t>Note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513832" y="5157216"/>
            <a:ext cx="5669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Artem: priorities for H1 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029200" cy="6858000"/>
          </a:xfrm>
          <a:prstGeom prst="rect">
            <a:avLst/>
          </a:prstGeom>
          <a:solidFill>
            <a:srgbClr val="06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02920"/>
            <a:ext cx="4114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93C5FD"/>
                </a:solidFill>
                <a:latin typeface="Calibri"/>
              </a:rPr>
              <a:t>USE CASE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987552"/>
            <a:ext cx="4114800" cy="1261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After the
meeting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395728"/>
            <a:ext cx="3931920" cy="12070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D5E1"/>
                </a:solidFill>
                <a:latin typeface="Calibri"/>
              </a:rPr>
              <a:t>Every word captured.
Every decision recorded.
Nothing lost.</a:t>
            </a:r>
          </a:p>
        </p:txBody>
      </p:sp>
      <p:sp>
        <p:nvSpPr>
          <p:cNvPr id="6" name="Oval 5"/>
          <p:cNvSpPr/>
          <p:nvPr/>
        </p:nvSpPr>
        <p:spPr>
          <a:xfrm>
            <a:off x="585216" y="3858768"/>
            <a:ext cx="146304" cy="146304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96112" y="3822191"/>
            <a:ext cx="36576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Transcript ready in seconds</a:t>
            </a:r>
          </a:p>
        </p:txBody>
      </p:sp>
      <p:sp>
        <p:nvSpPr>
          <p:cNvPr id="8" name="Oval 7"/>
          <p:cNvSpPr/>
          <p:nvPr/>
        </p:nvSpPr>
        <p:spPr>
          <a:xfrm>
            <a:off x="585216" y="4379976"/>
            <a:ext cx="146304" cy="146304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96112" y="4343400"/>
            <a:ext cx="36576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5 tasks extracted automatically</a:t>
            </a:r>
          </a:p>
        </p:txBody>
      </p:sp>
      <p:sp>
        <p:nvSpPr>
          <p:cNvPr id="10" name="Oval 9"/>
          <p:cNvSpPr/>
          <p:nvPr/>
        </p:nvSpPr>
        <p:spPr>
          <a:xfrm>
            <a:off x="585216" y="4901183"/>
            <a:ext cx="146304" cy="146304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96112" y="4864607"/>
            <a:ext cx="36576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2 KB article hints generated</a:t>
            </a:r>
          </a:p>
        </p:txBody>
      </p:sp>
      <p:sp>
        <p:nvSpPr>
          <p:cNvPr id="12" name="Oval 11"/>
          <p:cNvSpPr/>
          <p:nvPr/>
        </p:nvSpPr>
        <p:spPr>
          <a:xfrm>
            <a:off x="585216" y="5422392"/>
            <a:ext cx="146304" cy="146304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96112" y="5385816"/>
            <a:ext cx="36576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Session summary in your notes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76672" y="530352"/>
            <a:ext cx="6400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1E3A5F"/>
                </a:solidFill>
                <a:latin typeface="Calibri"/>
              </a:rPr>
              <a:t>Post-session digest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76672" y="1024128"/>
            <a:ext cx="6400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4748B"/>
                </a:solidFill>
                <a:latin typeface="Calibri"/>
              </a:rPr>
              <a:t>Meeting: Product review - June 9, 2026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330952" y="1536192"/>
            <a:ext cx="6236208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330952" y="1536192"/>
            <a:ext cx="64008" cy="150876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513832" y="1627632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563EB"/>
                </a:solidFill>
                <a:latin typeface="Calibri"/>
              </a:rPr>
              <a:t>SUMMARY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13832" y="1975104"/>
            <a:ext cx="576072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Key points: pricing model, onboarding flow, Q3 targets.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330952" y="3255263"/>
            <a:ext cx="6236208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5330952" y="3255263"/>
            <a:ext cx="64008" cy="150876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513832" y="3346703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563EB"/>
                </a:solidFill>
                <a:latin typeface="Calibri"/>
              </a:rPr>
              <a:t>TASKS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13832" y="3694175"/>
            <a:ext cx="576072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Finish pricing page, update FAQ, prepare deck by June 15.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330952" y="4974336"/>
            <a:ext cx="6236208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5330952" y="4974336"/>
            <a:ext cx="64008" cy="150876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513832" y="5065775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563EB"/>
                </a:solidFill>
                <a:latin typeface="Calibri"/>
              </a:rPr>
              <a:t>KB HINTS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513832" y="5413248"/>
            <a:ext cx="576072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Consider adding 'Pricing rationale' article to your KB.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47472"/>
            <a:ext cx="91440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E3A5F"/>
                </a:solidFill>
                <a:latin typeface="Calibri"/>
              </a:rPr>
              <a:t>Smart Search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96012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4748B"/>
                </a:solidFill>
                <a:latin typeface="Calibri"/>
              </a:rPr>
              <a:t>Ask in natural language. Get results from notes, sessions, and KB all at once.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719072"/>
            <a:ext cx="10808208" cy="640080"/>
          </a:xfrm>
          <a:prstGeom prst="rect">
            <a:avLst/>
          </a:prstGeom>
          <a:solidFill>
            <a:srgbClr val="F8FAFC"/>
          </a:solidFill>
          <a:ln w="1905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60120" y="1764792"/>
            <a:ext cx="9601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0F172A"/>
                </a:solidFill>
                <a:latin typeface="Calibri"/>
              </a:rPr>
              <a:t>What did we decide about the pricing in March?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578608"/>
            <a:ext cx="10808208" cy="85039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2578608"/>
            <a:ext cx="64008" cy="850392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2642615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563EB"/>
                </a:solidFill>
                <a:latin typeface="Calibri"/>
              </a:rPr>
              <a:t>SESSION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2926079"/>
            <a:ext cx="6400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Mar 14 call - Pricing discussion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06640" y="2926079"/>
            <a:ext cx="3840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Decided: EUR 10 Pro plan, free tier 1h/day.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0080" y="3566160"/>
            <a:ext cx="10808208" cy="85039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80" y="3566160"/>
            <a:ext cx="64008" cy="85039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" y="3630168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10B981"/>
                </a:solidFill>
                <a:latin typeface="Calibri"/>
              </a:rPr>
              <a:t>NOTE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" y="3913632"/>
            <a:ext cx="6400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Pricing notes - March 12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06640" y="3913632"/>
            <a:ext cx="3840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Competitor analysis. Value-based model.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" y="4553712"/>
            <a:ext cx="10808208" cy="85039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40080" y="4553712"/>
            <a:ext cx="64008" cy="85039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60" y="4617720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59E0B"/>
                </a:solidFill>
                <a:latin typeface="Calibri"/>
              </a:rPr>
              <a:t>KB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4901184"/>
            <a:ext cx="6400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Pricing rationale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406640" y="4901184"/>
            <a:ext cx="3840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Why per-seat monthly over usage billing.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0080" y="5541264"/>
            <a:ext cx="10808208" cy="85039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80" y="5541264"/>
            <a:ext cx="64008" cy="850392"/>
          </a:xfrm>
          <a:prstGeom prst="rect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22960" y="5605272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93C5FD"/>
                </a:solidFill>
                <a:latin typeface="Calibri"/>
              </a:rPr>
              <a:t>TASK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5888736"/>
            <a:ext cx="6400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Update pricing page - completed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06640" y="5888736"/>
            <a:ext cx="3840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Assigned June 9. Deployed to production.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47472"/>
            <a:ext cx="64008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Knowledge Graph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960120"/>
            <a:ext cx="9601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93C5FD"/>
                </a:solidFill>
                <a:latin typeface="Calibri"/>
              </a:rPr>
              <a:t>Every note connects. See relationships between ideas, people, and projects.</a:t>
            </a:r>
          </a:p>
        </p:txBody>
      </p:sp>
      <p:sp>
        <p:nvSpPr>
          <p:cNvPr id="4" name="Rectangle 3"/>
          <p:cNvSpPr/>
          <p:nvPr/>
        </p:nvSpPr>
        <p:spPr>
          <a:xfrm rot="5400000">
            <a:off x="5116068" y="2649474"/>
            <a:ext cx="1965960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 rot="16200000">
            <a:off x="5138928" y="4592574"/>
            <a:ext cx="1920239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 rot="10800000">
            <a:off x="3200400" y="3632454"/>
            <a:ext cx="2898648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099048" y="3632454"/>
            <a:ext cx="2907791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 rot="8823955">
            <a:off x="3624251" y="2900934"/>
            <a:ext cx="2691024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 rot="1969713">
            <a:off x="5883551" y="2900934"/>
            <a:ext cx="2698704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 rot="21035724">
            <a:off x="6068962" y="3998214"/>
            <a:ext cx="4476723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 rot="3982237">
            <a:off x="2721974" y="2900934"/>
            <a:ext cx="1596930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 rot="6817763">
            <a:off x="7888334" y="2900934"/>
            <a:ext cx="1596930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5769864" y="3328416"/>
            <a:ext cx="658368" cy="658368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769864" y="3328416"/>
            <a:ext cx="658368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M</a:t>
            </a:r>
          </a:p>
        </p:txBody>
      </p:sp>
      <p:sp>
        <p:nvSpPr>
          <p:cNvPr id="15" name="Oval 14"/>
          <p:cNvSpPr/>
          <p:nvPr/>
        </p:nvSpPr>
        <p:spPr>
          <a:xfrm>
            <a:off x="5751576" y="1344168"/>
            <a:ext cx="694944" cy="694944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5751576" y="5230368"/>
            <a:ext cx="694944" cy="694944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2816352" y="3273552"/>
            <a:ext cx="768096" cy="768096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8622792" y="3273552"/>
            <a:ext cx="768096" cy="768096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3493008" y="1847088"/>
            <a:ext cx="694944" cy="694944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8019288" y="1847088"/>
            <a:ext cx="694944" cy="694944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10195560" y="4069080"/>
            <a:ext cx="640080" cy="64008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640080" y="6053328"/>
            <a:ext cx="182880" cy="18288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87552" y="6099048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Note</a:t>
            </a:r>
          </a:p>
        </p:txBody>
      </p:sp>
      <p:sp>
        <p:nvSpPr>
          <p:cNvPr id="24" name="Oval 23"/>
          <p:cNvSpPr/>
          <p:nvPr/>
        </p:nvSpPr>
        <p:spPr>
          <a:xfrm>
            <a:off x="3429000" y="6053328"/>
            <a:ext cx="182880" cy="18288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776472" y="6099048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KB Article</a:t>
            </a:r>
          </a:p>
        </p:txBody>
      </p:sp>
      <p:sp>
        <p:nvSpPr>
          <p:cNvPr id="26" name="Oval 25"/>
          <p:cNvSpPr/>
          <p:nvPr/>
        </p:nvSpPr>
        <p:spPr>
          <a:xfrm>
            <a:off x="6217920" y="6053328"/>
            <a:ext cx="182880" cy="182880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565392" y="6099048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Task</a:t>
            </a:r>
          </a:p>
        </p:txBody>
      </p:sp>
      <p:sp>
        <p:nvSpPr>
          <p:cNvPr id="28" name="Oval 27"/>
          <p:cNvSpPr/>
          <p:nvPr/>
        </p:nvSpPr>
        <p:spPr>
          <a:xfrm>
            <a:off x="9006839" y="6053328"/>
            <a:ext cx="182880" cy="18288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354311" y="6099048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Session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